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6" r:id="rId4"/>
    <p:sldMasterId id="2147483808" r:id="rId5"/>
    <p:sldMasterId id="2147483836" r:id="rId6"/>
    <p:sldMasterId id="2147483850" r:id="rId7"/>
    <p:sldMasterId id="2147483859" r:id="rId8"/>
  </p:sldMasterIdLst>
  <p:notesMasterIdLst>
    <p:notesMasterId r:id="rId25"/>
  </p:notesMasterIdLst>
  <p:handoutMasterIdLst>
    <p:handoutMasterId r:id="rId26"/>
  </p:handoutMasterIdLst>
  <p:sldIdLst>
    <p:sldId id="489" r:id="rId9"/>
    <p:sldId id="448" r:id="rId10"/>
    <p:sldId id="492" r:id="rId11"/>
    <p:sldId id="511" r:id="rId12"/>
    <p:sldId id="450" r:id="rId13"/>
    <p:sldId id="507" r:id="rId14"/>
    <p:sldId id="493" r:id="rId15"/>
    <p:sldId id="496" r:id="rId16"/>
    <p:sldId id="497" r:id="rId17"/>
    <p:sldId id="513" r:id="rId18"/>
    <p:sldId id="499" r:id="rId19"/>
    <p:sldId id="503" r:id="rId20"/>
    <p:sldId id="482" r:id="rId21"/>
    <p:sldId id="504" r:id="rId22"/>
    <p:sldId id="509" r:id="rId23"/>
    <p:sldId id="512" r:id="rId2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FEA"/>
    <a:srgbClr val="2B3990"/>
    <a:srgbClr val="3EB2FF"/>
    <a:srgbClr val="0070C0"/>
    <a:srgbClr val="1C75BC"/>
    <a:srgbClr val="08A3DA"/>
    <a:srgbClr val="003458"/>
    <a:srgbClr val="CCECFF"/>
    <a:srgbClr val="CCFFFF"/>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160" autoAdjust="0"/>
    <p:restoredTop sz="97478" autoAdjust="0"/>
  </p:normalViewPr>
  <p:slideViewPr>
    <p:cSldViewPr snapToGrid="0">
      <p:cViewPr varScale="1">
        <p:scale>
          <a:sx n="151" d="100"/>
          <a:sy n="151" d="100"/>
        </p:scale>
        <p:origin x="150" y="366"/>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60" d="100"/>
          <a:sy n="60" d="100"/>
        </p:scale>
        <p:origin x="-15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TechReady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6/24/2014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6/24/2014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18608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93371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50622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99568750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99568750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7555285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81041558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162486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1577804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75552859"/>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Rectangle 3"/>
          <p:cNvSpPr/>
          <p:nvPr userDrawn="1"/>
        </p:nvSpPr>
        <p:spPr bwMode="auto">
          <a:xfrm rot="10800000" flipV="1">
            <a:off x="-2" y="0"/>
            <a:ext cx="12188826" cy="6858000"/>
          </a:xfrm>
          <a:prstGeom prst="rect">
            <a:avLst/>
          </a:prstGeom>
          <a:gradFill>
            <a:gsLst>
              <a:gs pos="0">
                <a:schemeClr val="tx1">
                  <a:lumMod val="20000"/>
                  <a:lumOff val="80000"/>
                </a:schemeClr>
              </a:gs>
              <a:gs pos="100000">
                <a:schemeClr val="tx1">
                  <a:alpha val="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4"/>
          <p:cNvSpPr txBox="1"/>
          <p:nvPr userDrawn="1"/>
        </p:nvSpPr>
        <p:spPr>
          <a:xfrm>
            <a:off x="437668" y="6506141"/>
            <a:ext cx="462609" cy="276999"/>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6047"/>
            <a:fld id="{0462CC3E-48DD-4274-8616-D549FD7B2C15}" type="slidenum">
              <a:rPr lang="en-US" sz="1200" smtClean="0">
                <a:solidFill>
                  <a:srgbClr val="000000">
                    <a:lumMod val="50000"/>
                  </a:srgbClr>
                </a:solidFill>
              </a:rPr>
              <a:pPr defTabSz="686047"/>
              <a:t>‹#›</a:t>
            </a:fld>
            <a:endParaRPr lang="en-US" sz="1200" dirty="0">
              <a:solidFill>
                <a:srgbClr val="000000">
                  <a:lumMod val="50000"/>
                </a:srgbClr>
              </a:solidFill>
            </a:endParaRPr>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595548"/>
          </a:xfrm>
        </p:spPr>
        <p:txBody>
          <a:bodyPr/>
          <a:lstStyle>
            <a:lvl1pPr>
              <a:defRPr cap="all" baseline="0">
                <a:latin typeface="Segoe UI" pitchFamily="34"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1"/>
            <a:ext cx="11149013" cy="1952842"/>
          </a:xfrm>
        </p:spPr>
        <p:txBody>
          <a:bodyPr/>
          <a:lstStyle>
            <a:lvl1pPr marL="460202" indent="-460202">
              <a:buClr>
                <a:srgbClr val="FFFFFF"/>
              </a:buClr>
              <a:buSzPct val="150000"/>
              <a:buFont typeface="Arial" pitchFamily="34" charset="0"/>
              <a:buChar char="•"/>
              <a:defRPr/>
            </a:lvl1pPr>
            <a:lvl2pPr marL="855344" indent="-395141">
              <a:buClr>
                <a:srgbClr val="FFFFFF"/>
              </a:buClr>
              <a:buSzPct val="150000"/>
              <a:buFont typeface="Arial" pitchFamily="34" charset="0"/>
              <a:buChar char="•"/>
              <a:defRPr/>
            </a:lvl2pPr>
            <a:lvl3pPr marL="1258419" indent="-403075">
              <a:buClr>
                <a:srgbClr val="FFFFFF"/>
              </a:buClr>
              <a:buSzPct val="150000"/>
              <a:buFont typeface="Arial" pitchFamily="34" charset="0"/>
              <a:buChar char="•"/>
              <a:defRPr/>
            </a:lvl3pPr>
            <a:lvl4pPr marL="1604365" indent="-345945">
              <a:buClr>
                <a:srgbClr val="FFFFFF"/>
              </a:buClr>
              <a:buSzPct val="150000"/>
              <a:buFont typeface="Arial" pitchFamily="34" charset="0"/>
              <a:buChar char="•"/>
              <a:defRPr/>
            </a:lvl4pPr>
            <a:lvl5pPr marL="1940789" indent="-336425">
              <a:buClr>
                <a:srgbClr val="FFFFFF"/>
              </a:buClr>
              <a:buSzPct val="15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06477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79418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26723870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35388986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422338610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318392535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5684572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81041558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00664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78325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49104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27259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01634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Rectangle 3"/>
          <p:cNvSpPr/>
          <p:nvPr userDrawn="1"/>
        </p:nvSpPr>
        <p:spPr bwMode="auto">
          <a:xfrm rot="10800000" flipV="1">
            <a:off x="-2" y="0"/>
            <a:ext cx="12188826" cy="6858000"/>
          </a:xfrm>
          <a:prstGeom prst="rect">
            <a:avLst/>
          </a:prstGeom>
          <a:gradFill>
            <a:gsLst>
              <a:gs pos="0">
                <a:schemeClr val="tx1">
                  <a:lumMod val="20000"/>
                  <a:lumOff val="80000"/>
                </a:schemeClr>
              </a:gs>
              <a:gs pos="100000">
                <a:schemeClr val="tx1">
                  <a:alpha val="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610496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4"/>
          <p:cNvSpPr txBox="1"/>
          <p:nvPr userDrawn="1"/>
        </p:nvSpPr>
        <p:spPr>
          <a:xfrm>
            <a:off x="437668" y="6506141"/>
            <a:ext cx="462609" cy="276999"/>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6047"/>
            <a:fld id="{0462CC3E-48DD-4274-8616-D549FD7B2C15}" type="slidenum">
              <a:rPr lang="en-US" sz="1200" smtClean="0">
                <a:solidFill>
                  <a:srgbClr val="000000">
                    <a:lumMod val="50000"/>
                  </a:srgbClr>
                </a:solidFill>
              </a:rPr>
              <a:pPr defTabSz="686047"/>
              <a:t>‹#›</a:t>
            </a:fld>
            <a:endParaRPr lang="en-US" sz="1200" dirty="0">
              <a:solidFill>
                <a:srgbClr val="000000">
                  <a:lumMod val="50000"/>
                </a:srgbClr>
              </a:solidFill>
            </a:endParaRPr>
          </a:p>
        </p:txBody>
      </p:sp>
    </p:spTree>
    <p:extLst>
      <p:ext uri="{BB962C8B-B14F-4D97-AF65-F5344CB8AC3E}">
        <p14:creationId xmlns:p14="http://schemas.microsoft.com/office/powerpoint/2010/main" val="378155581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50688"/>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040002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2679223"/>
            <a:ext cx="9141619" cy="83074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332270"/>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00937F14-FBFA-4C64-9187-1A527580A7EC}" type="datetimeFigureOut">
              <a:rPr lang="en-US" smtClean="0"/>
              <a:t>6/24/2014</a:t>
            </a:fld>
            <a:endParaRPr lang="en-US" dirty="0"/>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7D7309C1-C0A1-4D55-A95A-4E6E0F61646F}" type="slidenum">
              <a:rPr lang="en-US" smtClean="0"/>
              <a:t>‹#›</a:t>
            </a:fld>
            <a:endParaRPr lang="en-US" dirty="0"/>
          </a:p>
        </p:txBody>
      </p:sp>
    </p:spTree>
    <p:extLst>
      <p:ext uri="{BB962C8B-B14F-4D97-AF65-F5344CB8AC3E}">
        <p14:creationId xmlns:p14="http://schemas.microsoft.com/office/powerpoint/2010/main" val="208047958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9"/>
            <a:ext cx="11149013"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78974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162486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3" y="1447819"/>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38871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546550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9317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19"/>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920039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19"/>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7" y="6238876"/>
            <a:ext cx="12188826" cy="619125"/>
          </a:xfrm>
          <a:solidFill>
            <a:srgbClr val="FFFF99"/>
          </a:solidFill>
        </p:spPr>
        <p:txBody>
          <a:bodyPr wrap="square" lIns="152335" tIns="76161" rIns="152335" bIns="7616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3496852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50688"/>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519481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7181" y="507279"/>
            <a:ext cx="11149013" cy="664797"/>
          </a:xfrm>
        </p:spPr>
        <p:txBody>
          <a:bodyPr/>
          <a:lstStyle>
            <a:lvl1pPr algn="l" defTabSz="914021" rtl="0" eaLnBrk="1" latinLnBrk="0" hangingPunct="1">
              <a:lnSpc>
                <a:spcPct val="90000"/>
              </a:lnSpc>
              <a:spcBef>
                <a:spcPct val="0"/>
              </a:spcBef>
              <a:buNone/>
              <a:defRPr lang="en-US" sz="4800" b="1" kern="1200" cap="none" spc="-100" baseline="0" dirty="0">
                <a:ln w="3175">
                  <a:noFill/>
                </a:ln>
                <a:solidFill>
                  <a:schemeClr val="bg1"/>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0"/>
            <a:ext cx="11149013" cy="950688"/>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09396959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5"/>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9"/>
            <a:ext cx="11149013"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43798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3" y="1447819"/>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6985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817317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1577804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0565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19"/>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431919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19"/>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8" y="6238880"/>
            <a:ext cx="12188826" cy="619125"/>
          </a:xfrm>
          <a:solidFill>
            <a:srgbClr val="FFFF99"/>
          </a:solidFill>
        </p:spPr>
        <p:txBody>
          <a:bodyPr wrap="square" lIns="152335" tIns="76161" rIns="152335" bIns="7616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43247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5"/>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50688"/>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704415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3.png"/><Relationship Id="rId5" Type="http://schemas.openxmlformats.org/officeDocument/2006/relationships/slideLayout" Target="../slideLayouts/slideLayout50.xml"/><Relationship Id="rId10" Type="http://schemas.openxmlformats.org/officeDocument/2006/relationships/image" Target="../media/image2.png"/><Relationship Id="rId4" Type="http://schemas.openxmlformats.org/officeDocument/2006/relationships/slideLayout" Target="../slideLayouts/slideLayout49.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2" r:id="rId13"/>
    <p:sldLayoutId id="2147483823" r:id="rId14"/>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835992"/>
      </p:ext>
    </p:extLst>
  </p:cSld>
  <p:clrMap bg1="dk1" tx1="lt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44" y="1447819"/>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6126276"/>
      </p:ext>
    </p:extLst>
  </p:cSld>
  <p:clrMap bg1="lt1" tx1="dk1" bg2="lt2" tx2="dk2" accent1="accent1" accent2="accent2" accent3="accent3" accent4="accent4" accent5="accent5" accent6="accent6" hlink="hlink" folHlink="folHlink"/>
  <p:sldLayoutIdLst>
    <p:sldLayoutId id="2147483851" r:id="rId1"/>
    <p:sldLayoutId id="2147483868" r:id="rId2"/>
    <p:sldLayoutId id="2147483852" r:id="rId3"/>
    <p:sldLayoutId id="2147483853" r:id="rId4"/>
    <p:sldLayoutId id="2147483854" r:id="rId5"/>
    <p:sldLayoutId id="2147483855" r:id="rId6"/>
    <p:sldLayoutId id="2147483856" r:id="rId7"/>
    <p:sldLayoutId id="2147483857" r:id="rId8"/>
    <p:sldLayoutId id="2147483858" r:id="rId9"/>
  </p:sldLayoutIdLst>
  <p:transition>
    <p:fade/>
  </p:transition>
  <p:hf hdr="0" ftr="0" dt="0"/>
  <p:txStyles>
    <p:titleStyle>
      <a:lvl1pPr algn="l" defTabSz="914021" rtl="0" eaLnBrk="1" latinLnBrk="0" hangingPunct="1">
        <a:lnSpc>
          <a:spcPct val="90000"/>
        </a:lnSpc>
        <a:spcBef>
          <a:spcPct val="0"/>
        </a:spcBef>
        <a:buNone/>
        <a:defRPr lang="en-US" sz="55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5943" indent="-345943" algn="l" defTabSz="914021"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004" indent="-284056" algn="l" defTabSz="914021" rtl="0" eaLnBrk="1" latinLnBrk="0" hangingPunct="1">
        <a:lnSpc>
          <a:spcPct val="90000"/>
        </a:lnSpc>
        <a:spcBef>
          <a:spcPct val="20000"/>
        </a:spcBef>
        <a:buSzPct val="90000"/>
        <a:buFont typeface="Arial" pitchFamily="34" charset="0"/>
        <a:buChar char="•"/>
        <a:tabLst>
          <a:tab pos="630004"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057" indent="-284056" algn="l" defTabSz="914021"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169" indent="-223754" algn="l" defTabSz="914021" rtl="0" eaLnBrk="1" latinLnBrk="0" hangingPunct="1">
        <a:lnSpc>
          <a:spcPct val="90000"/>
        </a:lnSpc>
        <a:spcBef>
          <a:spcPct val="20000"/>
        </a:spcBef>
        <a:buSzPct val="90000"/>
        <a:buFont typeface="Arial" pitchFamily="34" charset="0"/>
        <a:buChar char="•"/>
        <a:tabLst>
          <a:tab pos="91405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268" indent="-230104" algn="l" defTabSz="914021"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563"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5"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9"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7"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1" rtl="0" eaLnBrk="1" latinLnBrk="0" hangingPunct="1">
        <a:defRPr sz="1900" kern="1200">
          <a:solidFill>
            <a:schemeClr val="tx1"/>
          </a:solidFill>
          <a:latin typeface="+mn-lt"/>
          <a:ea typeface="+mn-ea"/>
          <a:cs typeface="+mn-cs"/>
        </a:defRPr>
      </a:lvl1pPr>
      <a:lvl2pPr marL="457005" algn="l" defTabSz="914021" rtl="0" eaLnBrk="1" latinLnBrk="0" hangingPunct="1">
        <a:defRPr sz="1900" kern="1200">
          <a:solidFill>
            <a:schemeClr val="tx1"/>
          </a:solidFill>
          <a:latin typeface="+mn-lt"/>
          <a:ea typeface="+mn-ea"/>
          <a:cs typeface="+mn-cs"/>
        </a:defRPr>
      </a:lvl2pPr>
      <a:lvl3pPr marL="914021" algn="l" defTabSz="914021" rtl="0" eaLnBrk="1" latinLnBrk="0" hangingPunct="1">
        <a:defRPr sz="1900" kern="1200">
          <a:solidFill>
            <a:schemeClr val="tx1"/>
          </a:solidFill>
          <a:latin typeface="+mn-lt"/>
          <a:ea typeface="+mn-ea"/>
          <a:cs typeface="+mn-cs"/>
        </a:defRPr>
      </a:lvl3pPr>
      <a:lvl4pPr marL="1371029" algn="l" defTabSz="914021" rtl="0" eaLnBrk="1" latinLnBrk="0" hangingPunct="1">
        <a:defRPr sz="1900" kern="1200">
          <a:solidFill>
            <a:schemeClr val="tx1"/>
          </a:solidFill>
          <a:latin typeface="+mn-lt"/>
          <a:ea typeface="+mn-ea"/>
          <a:cs typeface="+mn-cs"/>
        </a:defRPr>
      </a:lvl4pPr>
      <a:lvl5pPr marL="1828043" algn="l" defTabSz="914021" rtl="0" eaLnBrk="1" latinLnBrk="0" hangingPunct="1">
        <a:defRPr sz="1900" kern="1200">
          <a:solidFill>
            <a:schemeClr val="tx1"/>
          </a:solidFill>
          <a:latin typeface="+mn-lt"/>
          <a:ea typeface="+mn-ea"/>
          <a:cs typeface="+mn-cs"/>
        </a:defRPr>
      </a:lvl5pPr>
      <a:lvl6pPr marL="2285045" algn="l" defTabSz="914021" rtl="0" eaLnBrk="1" latinLnBrk="0" hangingPunct="1">
        <a:defRPr sz="1900" kern="1200">
          <a:solidFill>
            <a:schemeClr val="tx1"/>
          </a:solidFill>
          <a:latin typeface="+mn-lt"/>
          <a:ea typeface="+mn-ea"/>
          <a:cs typeface="+mn-cs"/>
        </a:defRPr>
      </a:lvl6pPr>
      <a:lvl7pPr marL="2742061" algn="l" defTabSz="914021" rtl="0" eaLnBrk="1" latinLnBrk="0" hangingPunct="1">
        <a:defRPr sz="1900" kern="1200">
          <a:solidFill>
            <a:schemeClr val="tx1"/>
          </a:solidFill>
          <a:latin typeface="+mn-lt"/>
          <a:ea typeface="+mn-ea"/>
          <a:cs typeface="+mn-cs"/>
        </a:defRPr>
      </a:lvl7pPr>
      <a:lvl8pPr marL="3199072" algn="l" defTabSz="914021" rtl="0" eaLnBrk="1" latinLnBrk="0" hangingPunct="1">
        <a:defRPr sz="1900" kern="1200">
          <a:solidFill>
            <a:schemeClr val="tx1"/>
          </a:solidFill>
          <a:latin typeface="+mn-lt"/>
          <a:ea typeface="+mn-ea"/>
          <a:cs typeface="+mn-cs"/>
        </a:defRPr>
      </a:lvl8pPr>
      <a:lvl9pPr marL="3656084" algn="l" defTabSz="914021"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0"/>
          <a:stretch>
            <a:fillRect/>
          </a:stretch>
        </p:blipFill>
        <p:spPr>
          <a:xfrm>
            <a:off x="-3175" y="0"/>
            <a:ext cx="12192000" cy="1295400"/>
          </a:xfrm>
          <a:prstGeom prst="rect">
            <a:avLst/>
          </a:prstGeom>
        </p:spPr>
      </p:pic>
      <p:sp>
        <p:nvSpPr>
          <p:cNvPr id="2" name="Title Placeholder 1"/>
          <p:cNvSpPr>
            <a:spLocks noGrp="1"/>
          </p:cNvSpPr>
          <p:nvPr>
            <p:ph type="title"/>
          </p:nvPr>
        </p:nvSpPr>
        <p:spPr>
          <a:xfrm>
            <a:off x="2847703" y="411485"/>
            <a:ext cx="882045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44" y="1447819"/>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1">
            <a:clrChange>
              <a:clrFrom>
                <a:srgbClr val="FFFFFF"/>
              </a:clrFrom>
              <a:clrTo>
                <a:srgbClr val="FFFFFF">
                  <a:alpha val="0"/>
                </a:srgbClr>
              </a:clrTo>
            </a:clrChange>
          </a:blip>
          <a:stretch>
            <a:fillRect/>
          </a:stretch>
        </p:blipFill>
        <p:spPr>
          <a:xfrm>
            <a:off x="10314939" y="6027148"/>
            <a:ext cx="1800225" cy="742950"/>
          </a:xfrm>
          <a:prstGeom prst="rect">
            <a:avLst/>
          </a:prstGeom>
        </p:spPr>
      </p:pic>
    </p:spTree>
    <p:extLst>
      <p:ext uri="{BB962C8B-B14F-4D97-AF65-F5344CB8AC3E}">
        <p14:creationId xmlns:p14="http://schemas.microsoft.com/office/powerpoint/2010/main" val="1404642993"/>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Lst>
  <p:transition>
    <p:fade/>
  </p:transition>
  <p:timing>
    <p:tnLst>
      <p:par>
        <p:cTn id="1" dur="indefinite" restart="never" nodeType="tmRoot"/>
      </p:par>
    </p:tnLst>
  </p:timing>
  <p:hf hdr="0" ftr="0" dt="0"/>
  <p:txStyles>
    <p:titleStyle>
      <a:lvl1pPr algn="l" defTabSz="914021" rtl="0" eaLnBrk="1" latinLnBrk="0" hangingPunct="1">
        <a:lnSpc>
          <a:spcPct val="90000"/>
        </a:lnSpc>
        <a:spcBef>
          <a:spcPct val="0"/>
        </a:spcBef>
        <a:buNone/>
        <a:defRPr lang="en-US" sz="5500" b="0" kern="1200" cap="none" spc="-100" baseline="0" dirty="0" smtClean="0">
          <a:ln w="3175">
            <a:noFill/>
          </a:ln>
          <a:solidFill>
            <a:schemeClr val="tx1"/>
          </a:solidFill>
          <a:effectLst/>
          <a:latin typeface="Segoe UI Light" pitchFamily="34" charset="0"/>
          <a:ea typeface="+mn-ea"/>
          <a:cs typeface="Arial" charset="0"/>
        </a:defRPr>
      </a:lvl1pPr>
    </p:titleStyle>
    <p:bodyStyle>
      <a:lvl1pPr marL="345943" indent="-345943" algn="l" defTabSz="914021"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004" indent="-284056" algn="l" defTabSz="914021" rtl="0" eaLnBrk="1" latinLnBrk="0" hangingPunct="1">
        <a:lnSpc>
          <a:spcPct val="90000"/>
        </a:lnSpc>
        <a:spcBef>
          <a:spcPct val="20000"/>
        </a:spcBef>
        <a:buSzPct val="90000"/>
        <a:buFont typeface="Arial" pitchFamily="34" charset="0"/>
        <a:buChar char="•"/>
        <a:tabLst>
          <a:tab pos="630004"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057" indent="-284056" algn="l" defTabSz="914021"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169" indent="-223754" algn="l" defTabSz="914021" rtl="0" eaLnBrk="1" latinLnBrk="0" hangingPunct="1">
        <a:lnSpc>
          <a:spcPct val="90000"/>
        </a:lnSpc>
        <a:spcBef>
          <a:spcPct val="20000"/>
        </a:spcBef>
        <a:buSzPct val="90000"/>
        <a:buFont typeface="Arial" pitchFamily="34" charset="0"/>
        <a:buChar char="•"/>
        <a:tabLst>
          <a:tab pos="91405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268" indent="-230104" algn="l" defTabSz="914021"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563"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5"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9"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7"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1" rtl="0" eaLnBrk="1" latinLnBrk="0" hangingPunct="1">
        <a:defRPr sz="1900" kern="1200">
          <a:solidFill>
            <a:schemeClr val="tx1"/>
          </a:solidFill>
          <a:latin typeface="+mn-lt"/>
          <a:ea typeface="+mn-ea"/>
          <a:cs typeface="+mn-cs"/>
        </a:defRPr>
      </a:lvl1pPr>
      <a:lvl2pPr marL="457005" algn="l" defTabSz="914021" rtl="0" eaLnBrk="1" latinLnBrk="0" hangingPunct="1">
        <a:defRPr sz="1900" kern="1200">
          <a:solidFill>
            <a:schemeClr val="tx1"/>
          </a:solidFill>
          <a:latin typeface="+mn-lt"/>
          <a:ea typeface="+mn-ea"/>
          <a:cs typeface="+mn-cs"/>
        </a:defRPr>
      </a:lvl2pPr>
      <a:lvl3pPr marL="914021" algn="l" defTabSz="914021" rtl="0" eaLnBrk="1" latinLnBrk="0" hangingPunct="1">
        <a:defRPr sz="1900" kern="1200">
          <a:solidFill>
            <a:schemeClr val="tx1"/>
          </a:solidFill>
          <a:latin typeface="+mn-lt"/>
          <a:ea typeface="+mn-ea"/>
          <a:cs typeface="+mn-cs"/>
        </a:defRPr>
      </a:lvl3pPr>
      <a:lvl4pPr marL="1371029" algn="l" defTabSz="914021" rtl="0" eaLnBrk="1" latinLnBrk="0" hangingPunct="1">
        <a:defRPr sz="1900" kern="1200">
          <a:solidFill>
            <a:schemeClr val="tx1"/>
          </a:solidFill>
          <a:latin typeface="+mn-lt"/>
          <a:ea typeface="+mn-ea"/>
          <a:cs typeface="+mn-cs"/>
        </a:defRPr>
      </a:lvl4pPr>
      <a:lvl5pPr marL="1828043" algn="l" defTabSz="914021" rtl="0" eaLnBrk="1" latinLnBrk="0" hangingPunct="1">
        <a:defRPr sz="1900" kern="1200">
          <a:solidFill>
            <a:schemeClr val="tx1"/>
          </a:solidFill>
          <a:latin typeface="+mn-lt"/>
          <a:ea typeface="+mn-ea"/>
          <a:cs typeface="+mn-cs"/>
        </a:defRPr>
      </a:lvl5pPr>
      <a:lvl6pPr marL="2285045" algn="l" defTabSz="914021" rtl="0" eaLnBrk="1" latinLnBrk="0" hangingPunct="1">
        <a:defRPr sz="1900" kern="1200">
          <a:solidFill>
            <a:schemeClr val="tx1"/>
          </a:solidFill>
          <a:latin typeface="+mn-lt"/>
          <a:ea typeface="+mn-ea"/>
          <a:cs typeface="+mn-cs"/>
        </a:defRPr>
      </a:lvl6pPr>
      <a:lvl7pPr marL="2742061" algn="l" defTabSz="914021" rtl="0" eaLnBrk="1" latinLnBrk="0" hangingPunct="1">
        <a:defRPr sz="1900" kern="1200">
          <a:solidFill>
            <a:schemeClr val="tx1"/>
          </a:solidFill>
          <a:latin typeface="+mn-lt"/>
          <a:ea typeface="+mn-ea"/>
          <a:cs typeface="+mn-cs"/>
        </a:defRPr>
      </a:lvl7pPr>
      <a:lvl8pPr marL="3199072" algn="l" defTabSz="914021" rtl="0" eaLnBrk="1" latinLnBrk="0" hangingPunct="1">
        <a:defRPr sz="1900" kern="1200">
          <a:solidFill>
            <a:schemeClr val="tx1"/>
          </a:solidFill>
          <a:latin typeface="+mn-lt"/>
          <a:ea typeface="+mn-ea"/>
          <a:cs typeface="+mn-cs"/>
        </a:defRPr>
      </a:lvl8pPr>
      <a:lvl9pPr marL="3656084" algn="l" defTabSz="91402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46.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6.xml"/><Relationship Id="rId5" Type="http://schemas.openxmlformats.org/officeDocument/2006/relationships/image" Target="../media/image7.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6.xml"/><Relationship Id="rId5" Type="http://schemas.openxmlformats.org/officeDocument/2006/relationships/image" Target="../media/image7.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6.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23813"/>
            <a:ext cx="12188824" cy="6905625"/>
          </a:xfrm>
          <a:prstGeom prst="rect">
            <a:avLst/>
          </a:prstGeom>
        </p:spPr>
      </p:pic>
      <p:sp>
        <p:nvSpPr>
          <p:cNvPr id="5" name="Title 4"/>
          <p:cNvSpPr>
            <a:spLocks noGrp="1"/>
          </p:cNvSpPr>
          <p:nvPr>
            <p:ph type="ctrTitle"/>
          </p:nvPr>
        </p:nvSpPr>
        <p:spPr>
          <a:xfrm>
            <a:off x="1523603" y="1567524"/>
            <a:ext cx="9141619" cy="1218539"/>
          </a:xfrm>
        </p:spPr>
        <p:txBody>
          <a:bodyPr/>
          <a:lstStyle/>
          <a:p>
            <a:r>
              <a:rPr lang="en-US" dirty="0" smtClean="0">
                <a:solidFill>
                  <a:schemeClr val="bg1"/>
                </a:solidFill>
              </a:rPr>
              <a:t>Cloud as Coach</a:t>
            </a:r>
            <a:r>
              <a:rPr lang="en-US" dirty="0">
                <a:solidFill>
                  <a:schemeClr val="bg1"/>
                </a:solidFill>
              </a:rPr>
              <a:t/>
            </a:r>
            <a:br>
              <a:rPr lang="en-US" dirty="0">
                <a:solidFill>
                  <a:schemeClr val="bg1"/>
                </a:solidFill>
              </a:rPr>
            </a:br>
            <a:r>
              <a:rPr lang="en-US" sz="2800" b="1" dirty="0" smtClean="0">
                <a:solidFill>
                  <a:schemeClr val="bg1"/>
                </a:solidFill>
              </a:rPr>
              <a:t>“</a:t>
            </a:r>
            <a:r>
              <a:rPr lang="en-US" sz="2800" b="1" i="1" dirty="0" smtClean="0">
                <a:solidFill>
                  <a:schemeClr val="bg1"/>
                </a:solidFill>
              </a:rPr>
              <a:t>How Cloud Technology Can Reverse the Widening Talent Gap” </a:t>
            </a:r>
            <a:endParaRPr lang="en-US" sz="2800" b="1" i="1" dirty="0">
              <a:solidFill>
                <a:schemeClr val="bg1"/>
              </a:solidFill>
            </a:endParaRPr>
          </a:p>
        </p:txBody>
      </p:sp>
      <p:sp>
        <p:nvSpPr>
          <p:cNvPr id="8" name="Rectangle 7"/>
          <p:cNvSpPr/>
          <p:nvPr/>
        </p:nvSpPr>
        <p:spPr bwMode="auto">
          <a:xfrm>
            <a:off x="5684811" y="3581207"/>
            <a:ext cx="3929448" cy="1897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3" tIns="60947" rIns="60947" bIns="121893" numCol="1" spcCol="0" rtlCol="0" fromWordArt="0" anchor="ctr" anchorCtr="0" forceAA="0" compatLnSpc="1">
            <a:prstTxWarp prst="textNoShape">
              <a:avLst/>
            </a:prstTxWarp>
            <a:noAutofit/>
          </a:bodyPr>
          <a:lstStyle/>
          <a:p>
            <a:pPr defTabSz="913947" fontAlgn="base">
              <a:spcBef>
                <a:spcPct val="0"/>
              </a:spcBef>
              <a:spcAft>
                <a:spcPct val="0"/>
              </a:spcAft>
            </a:pPr>
            <a:r>
              <a:rPr lang="en-US" spc="-51" dirty="0">
                <a:solidFill>
                  <a:schemeClr val="bg1"/>
                </a:solidFill>
                <a:ea typeface="Segoe UI" pitchFamily="34" charset="0"/>
                <a:cs typeface="Segoe UI" pitchFamily="34" charset="0"/>
              </a:rPr>
              <a:t>Alan Dowzall</a:t>
            </a:r>
          </a:p>
          <a:p>
            <a:pPr defTabSz="913947" fontAlgn="base">
              <a:spcBef>
                <a:spcPct val="0"/>
              </a:spcBef>
              <a:spcAft>
                <a:spcPct val="0"/>
              </a:spcAft>
            </a:pPr>
            <a:r>
              <a:rPr lang="en-US" spc="-51" dirty="0" smtClean="0">
                <a:solidFill>
                  <a:schemeClr val="bg1"/>
                </a:solidFill>
                <a:ea typeface="Segoe UI" pitchFamily="34" charset="0"/>
                <a:cs typeface="Segoe UI" pitchFamily="34" charset="0"/>
              </a:rPr>
              <a:t>ad@Kessaku.com</a:t>
            </a:r>
          </a:p>
          <a:p>
            <a:pPr defTabSz="913947" fontAlgn="base">
              <a:spcBef>
                <a:spcPct val="0"/>
              </a:spcBef>
              <a:spcAft>
                <a:spcPct val="0"/>
              </a:spcAft>
            </a:pPr>
            <a:r>
              <a:rPr lang="en-US" spc="-51" dirty="0" smtClean="0">
                <a:solidFill>
                  <a:schemeClr val="bg1"/>
                </a:solidFill>
                <a:ea typeface="Segoe UI" pitchFamily="34" charset="0"/>
                <a:cs typeface="Segoe UI" pitchFamily="34" charset="0"/>
              </a:rPr>
              <a:t>www.Kessaku.com</a:t>
            </a:r>
          </a:p>
          <a:p>
            <a:pPr defTabSz="913947" fontAlgn="base">
              <a:spcBef>
                <a:spcPct val="0"/>
              </a:spcBef>
              <a:spcAft>
                <a:spcPct val="0"/>
              </a:spcAft>
            </a:pPr>
            <a:r>
              <a:rPr lang="en-US" spc="-51" dirty="0" smtClean="0">
                <a:solidFill>
                  <a:schemeClr val="bg1"/>
                </a:solidFill>
                <a:ea typeface="Segoe UI" pitchFamily="34" charset="0"/>
                <a:cs typeface="Segoe UI" pitchFamily="34" charset="0"/>
              </a:rPr>
              <a:t>@Dowzall </a:t>
            </a:r>
            <a:endParaRPr lang="en-US" spc="-51" dirty="0">
              <a:solidFill>
                <a:schemeClr val="bg1"/>
              </a:solidFill>
              <a:ea typeface="Segoe UI" pitchFamily="34" charset="0"/>
              <a:cs typeface="Segoe UI"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828" y="3110945"/>
            <a:ext cx="1421781" cy="1895708"/>
          </a:xfrm>
          <a:prstGeom prst="rect">
            <a:avLst/>
          </a:prstGeom>
        </p:spPr>
      </p:pic>
    </p:spTree>
    <p:extLst>
      <p:ext uri="{BB962C8B-B14F-4D97-AF65-F5344CB8AC3E}">
        <p14:creationId xmlns:p14="http://schemas.microsoft.com/office/powerpoint/2010/main" val="365049281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a:t>
            </a:r>
            <a:endParaRPr lang="en-US" dirty="0"/>
          </a:p>
        </p:txBody>
      </p:sp>
      <p:sp>
        <p:nvSpPr>
          <p:cNvPr id="3" name="Text Placeholder 2"/>
          <p:cNvSpPr>
            <a:spLocks noGrp="1"/>
          </p:cNvSpPr>
          <p:nvPr>
            <p:ph type="body" sz="quarter" idx="10"/>
          </p:nvPr>
        </p:nvSpPr>
        <p:spPr>
          <a:xfrm>
            <a:off x="1111297" y="2266404"/>
            <a:ext cx="10497229" cy="2446824"/>
          </a:xfrm>
        </p:spPr>
        <p:txBody>
          <a:bodyPr/>
          <a:lstStyle/>
          <a:p>
            <a:pPr marL="571500" indent="-571500">
              <a:buFont typeface="+mj-lt"/>
              <a:buAutoNum type="arabicPeriod"/>
            </a:pPr>
            <a:r>
              <a:rPr lang="en-US" dirty="0" smtClean="0"/>
              <a:t>Do you know the factors that drive Core Performer Success?</a:t>
            </a:r>
          </a:p>
          <a:p>
            <a:pPr marL="571500" indent="-571500">
              <a:buFont typeface="+mj-lt"/>
              <a:buAutoNum type="arabicPeriod"/>
            </a:pPr>
            <a:r>
              <a:rPr lang="en-US" dirty="0" smtClean="0"/>
              <a:t>Do you have a Plan to focus on the factors?</a:t>
            </a:r>
            <a:endParaRPr lang="en-US" dirty="0"/>
          </a:p>
          <a:p>
            <a:pPr marL="571500" indent="-571500">
              <a:buFont typeface="+mj-lt"/>
              <a:buAutoNum type="arabicPeriod"/>
            </a:pPr>
            <a:r>
              <a:rPr lang="en-US" dirty="0" smtClean="0"/>
              <a:t>Are You using Cloud Technologies to help You?</a:t>
            </a:r>
          </a:p>
        </p:txBody>
      </p:sp>
    </p:spTree>
    <p:extLst>
      <p:ext uri="{BB962C8B-B14F-4D97-AF65-F5344CB8AC3E}">
        <p14:creationId xmlns:p14="http://schemas.microsoft.com/office/powerpoint/2010/main" val="76621107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p:cNvSpPr>
            <a:spLocks noGrp="1"/>
          </p:cNvSpPr>
          <p:nvPr>
            <p:ph type="title"/>
          </p:nvPr>
        </p:nvSpPr>
        <p:spPr/>
        <p:txBody>
          <a:bodyPr/>
          <a:lstStyle/>
          <a:p>
            <a:r>
              <a:rPr lang="en-US" sz="4399" dirty="0" smtClean="0"/>
              <a:t>Cloud as Coach</a:t>
            </a:r>
            <a:endParaRPr lang="en-US" sz="4399" dirty="0">
              <a:gradFill flip="none" rotWithShape="1">
                <a:gsLst>
                  <a:gs pos="0">
                    <a:schemeClr val="accent2"/>
                  </a:gs>
                  <a:gs pos="100000">
                    <a:schemeClr val="accent2"/>
                  </a:gs>
                </a:gsLst>
                <a:lin ang="5400000" scaled="0"/>
                <a:tileRect/>
              </a:gradFill>
            </a:endParaRPr>
          </a:p>
        </p:txBody>
      </p:sp>
      <p:sp>
        <p:nvSpPr>
          <p:cNvPr id="38" name="TextBox 37"/>
          <p:cNvSpPr txBox="1"/>
          <p:nvPr/>
        </p:nvSpPr>
        <p:spPr>
          <a:xfrm>
            <a:off x="487562" y="1386771"/>
            <a:ext cx="11271518" cy="307777"/>
          </a:xfrm>
          <a:prstGeom prst="rect">
            <a:avLst/>
          </a:prstGeom>
          <a:noFill/>
        </p:spPr>
        <p:txBody>
          <a:bodyPr wrap="square" lIns="0" tIns="0" rIns="0" bIns="0" rtlCol="0">
            <a:spAutoFit/>
          </a:bodyPr>
          <a:lstStyle/>
          <a:p>
            <a:pPr defTabSz="1218531"/>
            <a:r>
              <a:rPr lang="en-US" sz="20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Technology that impacts </a:t>
            </a:r>
            <a:r>
              <a:rPr lang="en-US" sz="20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the factors that Drive </a:t>
            </a:r>
            <a:r>
              <a:rPr lang="en-US" sz="20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Core Performers…</a:t>
            </a:r>
            <a:endParaRPr lang="en-US" sz="20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grpSp>
        <p:nvGrpSpPr>
          <p:cNvPr id="15" name="Group 14"/>
          <p:cNvGrpSpPr/>
          <p:nvPr/>
        </p:nvGrpSpPr>
        <p:grpSpPr>
          <a:xfrm>
            <a:off x="628158" y="630888"/>
            <a:ext cx="11742679" cy="5307908"/>
            <a:chOff x="628158" y="630888"/>
            <a:chExt cx="11742679" cy="5307908"/>
          </a:xfrm>
        </p:grpSpPr>
        <p:sp>
          <p:nvSpPr>
            <p:cNvPr id="34" name="Rectangle 33"/>
            <p:cNvSpPr/>
            <p:nvPr/>
          </p:nvSpPr>
          <p:spPr bwMode="auto">
            <a:xfrm>
              <a:off x="2778872" y="1735000"/>
              <a:ext cx="2076867" cy="1897640"/>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defTabSz="913673"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673"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673"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673"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673"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Challenge…</a:t>
              </a:r>
              <a:endParaRPr lang="en-US" b="1" spc="-51" dirty="0">
                <a:gradFill>
                  <a:gsLst>
                    <a:gs pos="0">
                      <a:srgbClr val="FFFFFF"/>
                    </a:gs>
                    <a:gs pos="100000">
                      <a:srgbClr val="FFFFFF"/>
                    </a:gs>
                  </a:gsLst>
                  <a:lin ang="5400000" scaled="0"/>
                </a:gradFill>
                <a:ea typeface="Segoe UI" pitchFamily="34" charset="0"/>
                <a:cs typeface="Segoe UI" pitchFamily="34" charset="0"/>
              </a:endParaRPr>
            </a:p>
            <a:p>
              <a:pPr marL="114300" indent="-114300" defTabSz="914126" fontAlgn="base">
                <a:spcBef>
                  <a:spcPct val="0"/>
                </a:spcBef>
                <a:spcAft>
                  <a:spcPct val="0"/>
                </a:spcAft>
                <a:buFont typeface="Wingdings" panose="05000000000000000000" pitchFamily="2" charset="2"/>
                <a:buChar char="§"/>
              </a:pPr>
              <a:r>
                <a:rPr lang="en-US" sz="1200" dirty="0" smtClean="0">
                  <a:solidFill>
                    <a:srgbClr val="FFFFFF"/>
                  </a:solidFill>
                </a:rPr>
                <a:t>Profile of Excellence</a:t>
              </a:r>
            </a:p>
            <a:p>
              <a:pPr marL="114300" indent="-114300" defTabSz="914126" fontAlgn="base">
                <a:spcBef>
                  <a:spcPct val="0"/>
                </a:spcBef>
                <a:spcAft>
                  <a:spcPct val="0"/>
                </a:spcAft>
                <a:buFont typeface="Wingdings" panose="05000000000000000000" pitchFamily="2" charset="2"/>
                <a:buChar char="§"/>
              </a:pPr>
              <a:r>
                <a:rPr lang="en-US" sz="1200" dirty="0" smtClean="0">
                  <a:solidFill>
                    <a:srgbClr val="FFFFFF"/>
                  </a:solidFill>
                </a:rPr>
                <a:t>North </a:t>
              </a:r>
              <a:r>
                <a:rPr lang="en-US" sz="1200" dirty="0">
                  <a:solidFill>
                    <a:srgbClr val="FFFFFF"/>
                  </a:solidFill>
                </a:rPr>
                <a:t>Star for reaching highest performance </a:t>
              </a:r>
              <a:r>
                <a:rPr lang="en-US" sz="1200" dirty="0" smtClean="0">
                  <a:solidFill>
                    <a:srgbClr val="FFFFFF"/>
                  </a:solidFill>
                </a:rPr>
                <a:t>levels</a:t>
              </a:r>
            </a:p>
            <a:p>
              <a:pPr marL="114300" indent="-114300" defTabSz="914126" fontAlgn="base">
                <a:spcBef>
                  <a:spcPct val="0"/>
                </a:spcBef>
                <a:spcAft>
                  <a:spcPct val="0"/>
                </a:spcAft>
                <a:buFont typeface="Wingdings" panose="05000000000000000000" pitchFamily="2" charset="2"/>
                <a:buChar char="§"/>
              </a:pPr>
              <a:r>
                <a:rPr lang="en-US" sz="1200" dirty="0" smtClean="0">
                  <a:solidFill>
                    <a:srgbClr val="FFFFFF"/>
                  </a:solidFill>
                </a:rPr>
                <a:t>Focused on “My Role”</a:t>
              </a:r>
              <a:endParaRPr lang="en-US" sz="1200" dirty="0">
                <a:solidFill>
                  <a:srgbClr val="FFFFFF"/>
                </a:solidFill>
              </a:endParaRPr>
            </a:p>
            <a:p>
              <a:pPr marL="114300" indent="-114300" defTabSz="914126" fontAlgn="base">
                <a:spcBef>
                  <a:spcPct val="0"/>
                </a:spcBef>
                <a:spcAft>
                  <a:spcPct val="0"/>
                </a:spcAft>
                <a:buFont typeface="Wingdings" panose="05000000000000000000" pitchFamily="2" charset="2"/>
                <a:buChar char="§"/>
              </a:pPr>
              <a:r>
                <a:rPr lang="en-US" sz="1200" dirty="0" smtClean="0">
                  <a:solidFill>
                    <a:srgbClr val="FFFFFF"/>
                  </a:solidFill>
                </a:rPr>
                <a:t>Based on what Best Performers do differently</a:t>
              </a:r>
            </a:p>
            <a:p>
              <a:pPr marL="114300" indent="-114300" defTabSz="914126" fontAlgn="base">
                <a:spcBef>
                  <a:spcPct val="0"/>
                </a:spcBef>
                <a:spcAft>
                  <a:spcPct val="0"/>
                </a:spcAft>
                <a:buFont typeface="Wingdings" panose="05000000000000000000" pitchFamily="2" charset="2"/>
                <a:buChar char="§"/>
              </a:pPr>
              <a:endParaRPr lang="en-US" sz="1200" dirty="0" smtClean="0">
                <a:solidFill>
                  <a:srgbClr val="FFFFFF"/>
                </a:solidFill>
              </a:endParaRPr>
            </a:p>
            <a:p>
              <a:pPr marL="119027" indent="-119027" defTabSz="914126" fontAlgn="base">
                <a:spcBef>
                  <a:spcPct val="0"/>
                </a:spcBef>
                <a:spcAft>
                  <a:spcPct val="0"/>
                </a:spcAft>
                <a:buFont typeface="Arial" pitchFamily="34" charset="0"/>
                <a:buChar char="•"/>
              </a:pPr>
              <a:endParaRPr lang="en-US" sz="1200" dirty="0">
                <a:solidFill>
                  <a:srgbClr val="FFFFFF"/>
                </a:solidFill>
              </a:endParaRPr>
            </a:p>
            <a:p>
              <a:pPr defTabSz="914126" fontAlgn="base">
                <a:spcBef>
                  <a:spcPct val="0"/>
                </a:spcBef>
                <a:spcAft>
                  <a:spcPct val="0"/>
                </a:spcAft>
              </a:pPr>
              <a:endParaRPr lang="en-US" sz="1200" dirty="0">
                <a:solidFill>
                  <a:srgbClr val="FFFFFF"/>
                </a:solidFill>
              </a:endParaRPr>
            </a:p>
            <a:p>
              <a:pPr defTabSz="914126" fontAlgn="base">
                <a:spcBef>
                  <a:spcPct val="0"/>
                </a:spcBef>
                <a:spcAft>
                  <a:spcPct val="0"/>
                </a:spcAft>
              </a:pPr>
              <a:endParaRPr lang="en-US" sz="1200" dirty="0">
                <a:solidFill>
                  <a:srgbClr val="FFFFFF"/>
                </a:solidFill>
              </a:endParaRPr>
            </a:p>
          </p:txBody>
        </p:sp>
        <p:sp>
          <p:nvSpPr>
            <p:cNvPr id="37" name="TextBox 36"/>
            <p:cNvSpPr txBox="1"/>
            <p:nvPr/>
          </p:nvSpPr>
          <p:spPr>
            <a:xfrm>
              <a:off x="628158" y="5723352"/>
              <a:ext cx="4231897" cy="215444"/>
            </a:xfrm>
            <a:prstGeom prst="rect">
              <a:avLst/>
            </a:prstGeom>
            <a:noFill/>
          </p:spPr>
          <p:txBody>
            <a:bodyPr wrap="square" lIns="0" tIns="0" rIns="0" bIns="0" rtlCol="0">
              <a:spAutoFit/>
            </a:bodyPr>
            <a:lstStyle/>
            <a:p>
              <a:pPr algn="ctr" defTabSz="1218165"/>
              <a:r>
                <a:rPr lang="en-US" sz="14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“Drivers for Core Performance”</a:t>
              </a:r>
              <a:endParaRPr lang="en-US" sz="14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grpSp>
          <p:nvGrpSpPr>
            <p:cNvPr id="5" name="Group 4"/>
            <p:cNvGrpSpPr/>
            <p:nvPr/>
          </p:nvGrpSpPr>
          <p:grpSpPr>
            <a:xfrm>
              <a:off x="9247450" y="630888"/>
              <a:ext cx="3123387" cy="3542499"/>
              <a:chOff x="9247450" y="630888"/>
              <a:chExt cx="3123387" cy="3542499"/>
            </a:xfrm>
          </p:grpSpPr>
          <p:sp>
            <p:nvSpPr>
              <p:cNvPr id="11" name="Oval 10"/>
              <p:cNvSpPr/>
              <p:nvPr/>
            </p:nvSpPr>
            <p:spPr bwMode="auto">
              <a:xfrm>
                <a:off x="9247450" y="986015"/>
                <a:ext cx="3123387" cy="3187372"/>
              </a:xfrm>
              <a:prstGeom prst="ellipse">
                <a:avLst/>
              </a:prstGeom>
              <a:gradFill flip="none" rotWithShape="1">
                <a:gsLst>
                  <a:gs pos="20000">
                    <a:srgbClr val="00BCF2"/>
                  </a:gs>
                  <a:gs pos="70000">
                    <a:srgbClr val="FFFFFF">
                      <a:alpha val="0"/>
                    </a:srgbClr>
                  </a:gs>
                </a:gsLst>
                <a:path path="circle">
                  <a:fillToRect l="50000" t="50000" r="50000" b="50000"/>
                </a:path>
                <a:tileRect/>
              </a:gradFill>
              <a:ln w="10795" cap="flat" cmpd="sng" algn="ctr">
                <a:no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defRPr/>
                </a:pPr>
                <a:endParaRPr lang="en-US" sz="1799" i="1" kern="0" dirty="0">
                  <a:gradFill>
                    <a:gsLst>
                      <a:gs pos="0">
                        <a:srgbClr val="000000"/>
                      </a:gs>
                      <a:gs pos="100000">
                        <a:srgbClr val="000000"/>
                      </a:gs>
                    </a:gsLst>
                    <a:lin ang="5400000" scaled="0"/>
                  </a:gradFill>
                </a:endParaRPr>
              </a:p>
            </p:txBody>
          </p:sp>
          <p:grpSp>
            <p:nvGrpSpPr>
              <p:cNvPr id="2" name="Group 1"/>
              <p:cNvGrpSpPr/>
              <p:nvPr/>
            </p:nvGrpSpPr>
            <p:grpSpPr>
              <a:xfrm>
                <a:off x="9831390" y="630888"/>
                <a:ext cx="1927689" cy="2846256"/>
                <a:chOff x="9831390" y="630888"/>
                <a:chExt cx="1927689" cy="2846256"/>
              </a:xfrm>
            </p:grpSpPr>
            <p:sp>
              <p:nvSpPr>
                <p:cNvPr id="17" name="TextBox 16"/>
                <p:cNvSpPr txBox="1"/>
                <p:nvPr/>
              </p:nvSpPr>
              <p:spPr>
                <a:xfrm>
                  <a:off x="9831390" y="3200273"/>
                  <a:ext cx="1918475" cy="276871"/>
                </a:xfrm>
                <a:prstGeom prst="rect">
                  <a:avLst/>
                </a:prstGeom>
                <a:noFill/>
              </p:spPr>
              <p:txBody>
                <a:bodyPr wrap="none" lIns="0" tIns="0" rIns="0" bIns="0" rtlCol="0">
                  <a:spAutoFit/>
                </a:bodyPr>
                <a:lstStyle/>
                <a:p>
                  <a:pPr algn="ctr" defTabSz="914089">
                    <a:defRPr/>
                  </a:pPr>
                  <a:r>
                    <a:rPr lang="en-US" sz="1799" kern="0" spc="-70" dirty="0" smtClean="0">
                      <a:gradFill>
                        <a:gsLst>
                          <a:gs pos="2917">
                            <a:srgbClr val="000000"/>
                          </a:gs>
                          <a:gs pos="30000">
                            <a:srgbClr val="000000"/>
                          </a:gs>
                        </a:gsLst>
                        <a:lin ang="5400000" scaled="0"/>
                      </a:gradFill>
                    </a:rPr>
                    <a:t>Profiles of Excellence</a:t>
                  </a:r>
                  <a:endParaRPr lang="en-US" sz="1799" kern="0" spc="-70" dirty="0">
                    <a:gradFill>
                      <a:gsLst>
                        <a:gs pos="2917">
                          <a:srgbClr val="000000"/>
                        </a:gs>
                        <a:gs pos="30000">
                          <a:srgbClr val="000000"/>
                        </a:gs>
                      </a:gsLst>
                      <a:lin ang="5400000" scaled="0"/>
                    </a:gradFill>
                  </a:endParaRPr>
                </a:p>
              </p:txBody>
            </p:sp>
            <p:grpSp>
              <p:nvGrpSpPr>
                <p:cNvPr id="24" name="Group 23"/>
                <p:cNvGrpSpPr/>
                <p:nvPr/>
              </p:nvGrpSpPr>
              <p:grpSpPr>
                <a:xfrm>
                  <a:off x="9837387" y="630888"/>
                  <a:ext cx="1921692" cy="2584909"/>
                  <a:chOff x="10112759" y="-315703"/>
                  <a:chExt cx="1386042" cy="1818936"/>
                </a:xfrm>
              </p:grpSpPr>
              <p:pic>
                <p:nvPicPr>
                  <p:cNvPr id="35" name="Picture 34"/>
                  <p:cNvPicPr>
                    <a:picLocks noChangeAspect="1"/>
                  </p:cNvPicPr>
                  <p:nvPr/>
                </p:nvPicPr>
                <p:blipFill>
                  <a:blip r:embed="rId2">
                    <a:duotone>
                      <a:schemeClr val="accent5">
                        <a:shade val="45000"/>
                        <a:satMod val="135000"/>
                      </a:schemeClr>
                      <a:prstClr val="white"/>
                    </a:duotone>
                  </a:blip>
                  <a:stretch>
                    <a:fillRect/>
                  </a:stretch>
                </p:blipFill>
                <p:spPr>
                  <a:xfrm>
                    <a:off x="10525059" y="67679"/>
                    <a:ext cx="558491" cy="1435554"/>
                  </a:xfrm>
                  <a:prstGeom prst="rect">
                    <a:avLst/>
                  </a:prstGeom>
                </p:spPr>
              </p:pic>
              <p:sp>
                <p:nvSpPr>
                  <p:cNvPr id="6" name="Freeform 5"/>
                  <p:cNvSpPr/>
                  <p:nvPr/>
                </p:nvSpPr>
                <p:spPr bwMode="auto">
                  <a:xfrm>
                    <a:off x="10805891" y="-315703"/>
                    <a:ext cx="101278" cy="335666"/>
                  </a:xfrm>
                  <a:custGeom>
                    <a:avLst/>
                    <a:gdLst>
                      <a:gd name="connsiteX0" fmla="*/ 57873 w 101278"/>
                      <a:gd name="connsiteY0" fmla="*/ 0 h 335666"/>
                      <a:gd name="connsiteX1" fmla="*/ 0 w 101278"/>
                      <a:gd name="connsiteY1" fmla="*/ 335666 h 335666"/>
                      <a:gd name="connsiteX2" fmla="*/ 101278 w 101278"/>
                      <a:gd name="connsiteY2" fmla="*/ 332772 h 335666"/>
                      <a:gd name="connsiteX3" fmla="*/ 57873 w 101278"/>
                      <a:gd name="connsiteY3" fmla="*/ 0 h 335666"/>
                    </a:gdLst>
                    <a:ahLst/>
                    <a:cxnLst>
                      <a:cxn ang="0">
                        <a:pos x="connsiteX0" y="connsiteY0"/>
                      </a:cxn>
                      <a:cxn ang="0">
                        <a:pos x="connsiteX1" y="connsiteY1"/>
                      </a:cxn>
                      <a:cxn ang="0">
                        <a:pos x="connsiteX2" y="connsiteY2"/>
                      </a:cxn>
                      <a:cxn ang="0">
                        <a:pos x="connsiteX3" y="connsiteY3"/>
                      </a:cxn>
                    </a:cxnLst>
                    <a:rect l="l" t="t" r="r" b="b"/>
                    <a:pathLst>
                      <a:path w="101278" h="335666">
                        <a:moveTo>
                          <a:pt x="57873" y="0"/>
                        </a:moveTo>
                        <a:lnTo>
                          <a:pt x="0" y="335666"/>
                        </a:lnTo>
                        <a:lnTo>
                          <a:pt x="101278" y="332772"/>
                        </a:lnTo>
                        <a:lnTo>
                          <a:pt x="57873"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0" name="Freeform 39"/>
                  <p:cNvSpPr/>
                  <p:nvPr/>
                </p:nvSpPr>
                <p:spPr bwMode="auto">
                  <a:xfrm rot="2611265">
                    <a:off x="11164323" y="-124011"/>
                    <a:ext cx="101278" cy="335666"/>
                  </a:xfrm>
                  <a:custGeom>
                    <a:avLst/>
                    <a:gdLst>
                      <a:gd name="connsiteX0" fmla="*/ 57873 w 101278"/>
                      <a:gd name="connsiteY0" fmla="*/ 0 h 335666"/>
                      <a:gd name="connsiteX1" fmla="*/ 0 w 101278"/>
                      <a:gd name="connsiteY1" fmla="*/ 335666 h 335666"/>
                      <a:gd name="connsiteX2" fmla="*/ 101278 w 101278"/>
                      <a:gd name="connsiteY2" fmla="*/ 332772 h 335666"/>
                      <a:gd name="connsiteX3" fmla="*/ 57873 w 101278"/>
                      <a:gd name="connsiteY3" fmla="*/ 0 h 335666"/>
                    </a:gdLst>
                    <a:ahLst/>
                    <a:cxnLst>
                      <a:cxn ang="0">
                        <a:pos x="connsiteX0" y="connsiteY0"/>
                      </a:cxn>
                      <a:cxn ang="0">
                        <a:pos x="connsiteX1" y="connsiteY1"/>
                      </a:cxn>
                      <a:cxn ang="0">
                        <a:pos x="connsiteX2" y="connsiteY2"/>
                      </a:cxn>
                      <a:cxn ang="0">
                        <a:pos x="connsiteX3" y="connsiteY3"/>
                      </a:cxn>
                    </a:cxnLst>
                    <a:rect l="l" t="t" r="r" b="b"/>
                    <a:pathLst>
                      <a:path w="101278" h="335666">
                        <a:moveTo>
                          <a:pt x="57873" y="0"/>
                        </a:moveTo>
                        <a:lnTo>
                          <a:pt x="0" y="335666"/>
                        </a:lnTo>
                        <a:lnTo>
                          <a:pt x="101278" y="332772"/>
                        </a:lnTo>
                        <a:lnTo>
                          <a:pt x="57873"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6" name="Freeform 45"/>
                  <p:cNvSpPr/>
                  <p:nvPr/>
                </p:nvSpPr>
                <p:spPr bwMode="auto">
                  <a:xfrm rot="5400000">
                    <a:off x="11280329" y="246869"/>
                    <a:ext cx="101278" cy="335666"/>
                  </a:xfrm>
                  <a:custGeom>
                    <a:avLst/>
                    <a:gdLst>
                      <a:gd name="connsiteX0" fmla="*/ 57873 w 101278"/>
                      <a:gd name="connsiteY0" fmla="*/ 0 h 335666"/>
                      <a:gd name="connsiteX1" fmla="*/ 0 w 101278"/>
                      <a:gd name="connsiteY1" fmla="*/ 335666 h 335666"/>
                      <a:gd name="connsiteX2" fmla="*/ 101278 w 101278"/>
                      <a:gd name="connsiteY2" fmla="*/ 332772 h 335666"/>
                      <a:gd name="connsiteX3" fmla="*/ 57873 w 101278"/>
                      <a:gd name="connsiteY3" fmla="*/ 0 h 335666"/>
                    </a:gdLst>
                    <a:ahLst/>
                    <a:cxnLst>
                      <a:cxn ang="0">
                        <a:pos x="connsiteX0" y="connsiteY0"/>
                      </a:cxn>
                      <a:cxn ang="0">
                        <a:pos x="connsiteX1" y="connsiteY1"/>
                      </a:cxn>
                      <a:cxn ang="0">
                        <a:pos x="connsiteX2" y="connsiteY2"/>
                      </a:cxn>
                      <a:cxn ang="0">
                        <a:pos x="connsiteX3" y="connsiteY3"/>
                      </a:cxn>
                    </a:cxnLst>
                    <a:rect l="l" t="t" r="r" b="b"/>
                    <a:pathLst>
                      <a:path w="101278" h="335666">
                        <a:moveTo>
                          <a:pt x="57873" y="0"/>
                        </a:moveTo>
                        <a:lnTo>
                          <a:pt x="0" y="335666"/>
                        </a:lnTo>
                        <a:lnTo>
                          <a:pt x="101278" y="332772"/>
                        </a:lnTo>
                        <a:lnTo>
                          <a:pt x="57873"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7" name="Freeform 46"/>
                  <p:cNvSpPr/>
                  <p:nvPr/>
                </p:nvSpPr>
                <p:spPr bwMode="auto">
                  <a:xfrm rot="18992944">
                    <a:off x="10420135" y="-145988"/>
                    <a:ext cx="101278" cy="335666"/>
                  </a:xfrm>
                  <a:custGeom>
                    <a:avLst/>
                    <a:gdLst>
                      <a:gd name="connsiteX0" fmla="*/ 57873 w 101278"/>
                      <a:gd name="connsiteY0" fmla="*/ 0 h 335666"/>
                      <a:gd name="connsiteX1" fmla="*/ 0 w 101278"/>
                      <a:gd name="connsiteY1" fmla="*/ 335666 h 335666"/>
                      <a:gd name="connsiteX2" fmla="*/ 101278 w 101278"/>
                      <a:gd name="connsiteY2" fmla="*/ 332772 h 335666"/>
                      <a:gd name="connsiteX3" fmla="*/ 57873 w 101278"/>
                      <a:gd name="connsiteY3" fmla="*/ 0 h 335666"/>
                    </a:gdLst>
                    <a:ahLst/>
                    <a:cxnLst>
                      <a:cxn ang="0">
                        <a:pos x="connsiteX0" y="connsiteY0"/>
                      </a:cxn>
                      <a:cxn ang="0">
                        <a:pos x="connsiteX1" y="connsiteY1"/>
                      </a:cxn>
                      <a:cxn ang="0">
                        <a:pos x="connsiteX2" y="connsiteY2"/>
                      </a:cxn>
                      <a:cxn ang="0">
                        <a:pos x="connsiteX3" y="connsiteY3"/>
                      </a:cxn>
                    </a:cxnLst>
                    <a:rect l="l" t="t" r="r" b="b"/>
                    <a:pathLst>
                      <a:path w="101278" h="335666">
                        <a:moveTo>
                          <a:pt x="57873" y="0"/>
                        </a:moveTo>
                        <a:lnTo>
                          <a:pt x="0" y="335666"/>
                        </a:lnTo>
                        <a:lnTo>
                          <a:pt x="101278" y="332772"/>
                        </a:lnTo>
                        <a:lnTo>
                          <a:pt x="57873"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8" name="Freeform 47"/>
                  <p:cNvSpPr/>
                  <p:nvPr/>
                </p:nvSpPr>
                <p:spPr bwMode="auto">
                  <a:xfrm rot="16364234">
                    <a:off x="10229953" y="229991"/>
                    <a:ext cx="101278" cy="335666"/>
                  </a:xfrm>
                  <a:custGeom>
                    <a:avLst/>
                    <a:gdLst>
                      <a:gd name="connsiteX0" fmla="*/ 57873 w 101278"/>
                      <a:gd name="connsiteY0" fmla="*/ 0 h 335666"/>
                      <a:gd name="connsiteX1" fmla="*/ 0 w 101278"/>
                      <a:gd name="connsiteY1" fmla="*/ 335666 h 335666"/>
                      <a:gd name="connsiteX2" fmla="*/ 101278 w 101278"/>
                      <a:gd name="connsiteY2" fmla="*/ 332772 h 335666"/>
                      <a:gd name="connsiteX3" fmla="*/ 57873 w 101278"/>
                      <a:gd name="connsiteY3" fmla="*/ 0 h 335666"/>
                    </a:gdLst>
                    <a:ahLst/>
                    <a:cxnLst>
                      <a:cxn ang="0">
                        <a:pos x="connsiteX0" y="connsiteY0"/>
                      </a:cxn>
                      <a:cxn ang="0">
                        <a:pos x="connsiteX1" y="connsiteY1"/>
                      </a:cxn>
                      <a:cxn ang="0">
                        <a:pos x="connsiteX2" y="connsiteY2"/>
                      </a:cxn>
                      <a:cxn ang="0">
                        <a:pos x="connsiteX3" y="connsiteY3"/>
                      </a:cxn>
                    </a:cxnLst>
                    <a:rect l="l" t="t" r="r" b="b"/>
                    <a:pathLst>
                      <a:path w="101278" h="335666">
                        <a:moveTo>
                          <a:pt x="57873" y="0"/>
                        </a:moveTo>
                        <a:lnTo>
                          <a:pt x="0" y="335666"/>
                        </a:lnTo>
                        <a:lnTo>
                          <a:pt x="101278" y="332772"/>
                        </a:lnTo>
                        <a:lnTo>
                          <a:pt x="57873"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grpSp>
      <p:grpSp>
        <p:nvGrpSpPr>
          <p:cNvPr id="16" name="Group 15"/>
          <p:cNvGrpSpPr/>
          <p:nvPr/>
        </p:nvGrpSpPr>
        <p:grpSpPr>
          <a:xfrm>
            <a:off x="2785065" y="3701146"/>
            <a:ext cx="9308626" cy="3248620"/>
            <a:chOff x="2785065" y="3701146"/>
            <a:chExt cx="9308626" cy="3248620"/>
          </a:xfrm>
        </p:grpSpPr>
        <p:sp>
          <p:nvSpPr>
            <p:cNvPr id="57" name="Rectangle 56"/>
            <p:cNvSpPr/>
            <p:nvPr/>
          </p:nvSpPr>
          <p:spPr bwMode="auto">
            <a:xfrm>
              <a:off x="2785065" y="3729176"/>
              <a:ext cx="2076867" cy="1897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defTabSz="913673"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673"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673"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673"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673" fontAlgn="base">
                <a:spcBef>
                  <a:spcPct val="0"/>
                </a:spcBef>
                <a:spcAft>
                  <a:spcPct val="0"/>
                </a:spcAft>
              </a:pPr>
              <a:r>
                <a:rPr lang="en-US" sz="1799" b="1" spc="-51" dirty="0" smtClean="0">
                  <a:gradFill>
                    <a:gsLst>
                      <a:gs pos="0">
                        <a:srgbClr val="FFFFFF"/>
                      </a:gs>
                      <a:gs pos="100000">
                        <a:srgbClr val="FFFFFF"/>
                      </a:gs>
                    </a:gsLst>
                    <a:lin ang="5400000" scaled="0"/>
                  </a:gradFill>
                  <a:ea typeface="Segoe UI" pitchFamily="34" charset="0"/>
                  <a:cs typeface="Segoe UI" pitchFamily="34" charset="0"/>
                </a:rPr>
                <a:t>Feedback…</a:t>
              </a:r>
              <a:endParaRPr lang="en-US" sz="1999" b="1" spc="-51" dirty="0">
                <a:gradFill>
                  <a:gsLst>
                    <a:gs pos="0">
                      <a:srgbClr val="FFFFFF"/>
                    </a:gs>
                    <a:gs pos="100000">
                      <a:srgbClr val="FFFFFF"/>
                    </a:gs>
                  </a:gsLst>
                  <a:lin ang="5400000" scaled="0"/>
                </a:gradFill>
                <a:ea typeface="Segoe UI" pitchFamily="34" charset="0"/>
                <a:cs typeface="Segoe UI" pitchFamily="34" charset="0"/>
              </a:endParaRPr>
            </a:p>
            <a:p>
              <a:pPr marL="114300" indent="-114300" defTabSz="914126" fontAlgn="base">
                <a:spcBef>
                  <a:spcPct val="0"/>
                </a:spcBef>
                <a:spcAft>
                  <a:spcPct val="0"/>
                </a:spcAft>
                <a:buFont typeface="Wingdings" panose="05000000000000000000" pitchFamily="2" charset="2"/>
                <a:buChar char="§"/>
              </a:pPr>
              <a:r>
                <a:rPr lang="en-US" sz="1200" dirty="0" smtClean="0">
                  <a:solidFill>
                    <a:srgbClr val="FFFFFF"/>
                  </a:solidFill>
                </a:rPr>
                <a:t>Network of </a:t>
              </a:r>
              <a:r>
                <a:rPr lang="en-US" sz="1200" dirty="0" err="1" smtClean="0">
                  <a:solidFill>
                    <a:srgbClr val="FFFFFF"/>
                  </a:solidFill>
                </a:rPr>
                <a:t>Feedbackers</a:t>
              </a:r>
              <a:endParaRPr lang="en-US" sz="1200" dirty="0" smtClean="0">
                <a:solidFill>
                  <a:srgbClr val="FFFFFF"/>
                </a:solidFill>
              </a:endParaRPr>
            </a:p>
            <a:p>
              <a:pPr marL="114300" indent="-114300" defTabSz="914126" fontAlgn="base">
                <a:spcBef>
                  <a:spcPct val="0"/>
                </a:spcBef>
                <a:spcAft>
                  <a:spcPct val="0"/>
                </a:spcAft>
                <a:buFont typeface="Wingdings" panose="05000000000000000000" pitchFamily="2" charset="2"/>
                <a:buChar char="§"/>
              </a:pPr>
              <a:r>
                <a:rPr lang="en-US" sz="1200" dirty="0" smtClean="0">
                  <a:solidFill>
                    <a:srgbClr val="FFFFFF"/>
                  </a:solidFill>
                </a:rPr>
                <a:t>Self-Administered</a:t>
              </a:r>
              <a:endParaRPr lang="en-US" sz="1200" dirty="0">
                <a:solidFill>
                  <a:srgbClr val="FFFFFF"/>
                </a:solidFill>
              </a:endParaRPr>
            </a:p>
            <a:p>
              <a:pPr marL="114300" indent="-114300" defTabSz="914126" fontAlgn="base">
                <a:spcBef>
                  <a:spcPct val="0"/>
                </a:spcBef>
                <a:spcAft>
                  <a:spcPct val="0"/>
                </a:spcAft>
                <a:buFont typeface="Wingdings" panose="05000000000000000000" pitchFamily="2" charset="2"/>
                <a:buChar char="§"/>
              </a:pPr>
              <a:r>
                <a:rPr lang="en-US" sz="1200" dirty="0" smtClean="0">
                  <a:solidFill>
                    <a:srgbClr val="FFFFFF"/>
                  </a:solidFill>
                </a:rPr>
                <a:t>Captures </a:t>
              </a:r>
              <a:r>
                <a:rPr lang="en-US" sz="1200" dirty="0">
                  <a:solidFill>
                    <a:srgbClr val="FFFFFF"/>
                  </a:solidFill>
                </a:rPr>
                <a:t>Standing relative to Peers</a:t>
              </a:r>
            </a:p>
            <a:p>
              <a:pPr marL="114300" indent="-114300" defTabSz="914126" fontAlgn="base">
                <a:spcBef>
                  <a:spcPct val="0"/>
                </a:spcBef>
                <a:spcAft>
                  <a:spcPct val="0"/>
                </a:spcAft>
                <a:buFont typeface="Wingdings" panose="05000000000000000000" pitchFamily="2" charset="2"/>
                <a:buChar char="§"/>
              </a:pPr>
              <a:endParaRPr lang="en-US" sz="1200" dirty="0" smtClean="0">
                <a:solidFill>
                  <a:srgbClr val="FFFFFF"/>
                </a:solidFill>
              </a:endParaRPr>
            </a:p>
            <a:p>
              <a:pPr marL="114300" indent="-114300" defTabSz="914126" fontAlgn="base">
                <a:spcBef>
                  <a:spcPct val="0"/>
                </a:spcBef>
                <a:spcAft>
                  <a:spcPct val="0"/>
                </a:spcAft>
                <a:buFont typeface="Wingdings" panose="05000000000000000000" pitchFamily="2" charset="2"/>
                <a:buChar char="§"/>
              </a:pPr>
              <a:endParaRPr lang="en-US" sz="1200" dirty="0" smtClean="0">
                <a:solidFill>
                  <a:srgbClr val="FFFFFF"/>
                </a:solidFill>
              </a:endParaRPr>
            </a:p>
            <a:p>
              <a:pPr marL="114300" indent="-114300" defTabSz="914126" fontAlgn="base">
                <a:spcBef>
                  <a:spcPct val="0"/>
                </a:spcBef>
                <a:spcAft>
                  <a:spcPct val="0"/>
                </a:spcAft>
                <a:buFont typeface="Wingdings" panose="05000000000000000000" pitchFamily="2" charset="2"/>
                <a:buChar char="§"/>
              </a:pPr>
              <a:endParaRPr lang="en-US" sz="1200" dirty="0">
                <a:solidFill>
                  <a:srgbClr val="FFFFFF"/>
                </a:solidFill>
              </a:endParaRPr>
            </a:p>
            <a:p>
              <a:pPr defTabSz="914126" fontAlgn="base">
                <a:spcBef>
                  <a:spcPct val="0"/>
                </a:spcBef>
                <a:spcAft>
                  <a:spcPct val="0"/>
                </a:spcAft>
              </a:pPr>
              <a:endParaRPr lang="en-US" sz="1200" dirty="0">
                <a:solidFill>
                  <a:srgbClr val="FFFFFF"/>
                </a:solidFill>
              </a:endParaRPr>
            </a:p>
            <a:p>
              <a:pPr defTabSz="914126" fontAlgn="base">
                <a:spcBef>
                  <a:spcPct val="0"/>
                </a:spcBef>
                <a:spcAft>
                  <a:spcPct val="0"/>
                </a:spcAft>
              </a:pPr>
              <a:endParaRPr lang="en-US" sz="1200" dirty="0">
                <a:solidFill>
                  <a:srgbClr val="FFFFFF"/>
                </a:solidFill>
              </a:endParaRPr>
            </a:p>
          </p:txBody>
        </p:sp>
        <p:sp>
          <p:nvSpPr>
            <p:cNvPr id="60" name="Right Arrow 59"/>
            <p:cNvSpPr/>
            <p:nvPr/>
          </p:nvSpPr>
          <p:spPr bwMode="auto">
            <a:xfrm rot="5400000">
              <a:off x="4299113" y="3623974"/>
              <a:ext cx="416842" cy="571185"/>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8059370" y="3762394"/>
              <a:ext cx="4034321" cy="3187372"/>
              <a:chOff x="8059370" y="3762394"/>
              <a:chExt cx="4034321" cy="3187372"/>
            </a:xfrm>
          </p:grpSpPr>
          <p:sp>
            <p:nvSpPr>
              <p:cNvPr id="13" name="Oval 12"/>
              <p:cNvSpPr/>
              <p:nvPr/>
            </p:nvSpPr>
            <p:spPr bwMode="auto">
              <a:xfrm>
                <a:off x="8970304" y="3762394"/>
                <a:ext cx="3123387" cy="3187372"/>
              </a:xfrm>
              <a:prstGeom prst="ellipse">
                <a:avLst/>
              </a:prstGeom>
              <a:gradFill flip="none" rotWithShape="1">
                <a:gsLst>
                  <a:gs pos="20000">
                    <a:srgbClr val="00BCF2"/>
                  </a:gs>
                  <a:gs pos="70000">
                    <a:srgbClr val="FFFFFF">
                      <a:alpha val="0"/>
                    </a:srgbClr>
                  </a:gs>
                </a:gsLst>
                <a:path path="circle">
                  <a:fillToRect l="50000" t="50000" r="50000" b="50000"/>
                </a:path>
                <a:tileRect/>
              </a:gradFill>
              <a:ln w="10795" cap="flat" cmpd="sng" algn="ctr">
                <a:no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defRPr/>
                </a:pPr>
                <a:endParaRPr lang="en-US" sz="1799" i="1" kern="0" dirty="0">
                  <a:gradFill>
                    <a:gsLst>
                      <a:gs pos="0">
                        <a:srgbClr val="000000"/>
                      </a:gs>
                      <a:gs pos="100000">
                        <a:srgbClr val="000000"/>
                      </a:gs>
                    </a:gsLst>
                    <a:lin ang="5400000" scaled="0"/>
                  </a:gradFill>
                </a:endParaRPr>
              </a:p>
            </p:txBody>
          </p:sp>
          <p:sp>
            <p:nvSpPr>
              <p:cNvPr id="31" name="TextBox 30"/>
              <p:cNvSpPr txBox="1"/>
              <p:nvPr/>
            </p:nvSpPr>
            <p:spPr>
              <a:xfrm>
                <a:off x="8059370" y="5584916"/>
                <a:ext cx="2349655" cy="276871"/>
              </a:xfrm>
              <a:prstGeom prst="rect">
                <a:avLst/>
              </a:prstGeom>
              <a:noFill/>
            </p:spPr>
            <p:txBody>
              <a:bodyPr wrap="square" lIns="0" tIns="0" rIns="0" bIns="0" rtlCol="0">
                <a:spAutoFit/>
              </a:bodyPr>
              <a:lstStyle/>
              <a:p>
                <a:pPr algn="ctr" defTabSz="914089">
                  <a:defRPr/>
                </a:pPr>
                <a:r>
                  <a:rPr lang="en-US" sz="1799" kern="0" spc="-70" dirty="0" smtClean="0">
                    <a:gradFill>
                      <a:gsLst>
                        <a:gs pos="2917">
                          <a:srgbClr val="000000"/>
                        </a:gs>
                        <a:gs pos="30000">
                          <a:srgbClr val="000000"/>
                        </a:gs>
                      </a:gsLst>
                      <a:lin ang="5400000" scaled="0"/>
                    </a:gradFill>
                  </a:rPr>
                  <a:t>Feedback Network</a:t>
                </a:r>
                <a:endParaRPr lang="en-US" sz="1799" kern="0" spc="-70" dirty="0">
                  <a:gradFill>
                    <a:gsLst>
                      <a:gs pos="2917">
                        <a:srgbClr val="000000"/>
                      </a:gs>
                      <a:gs pos="30000">
                        <a:srgbClr val="000000"/>
                      </a:gs>
                    </a:gsLst>
                    <a:lin ang="5400000" scaled="0"/>
                  </a:gradFill>
                </a:endParaRPr>
              </a:p>
            </p:txBody>
          </p:sp>
          <p:pic>
            <p:nvPicPr>
              <p:cNvPr id="19" name="Picture 18"/>
              <p:cNvPicPr>
                <a:picLocks noChangeAspect="1"/>
              </p:cNvPicPr>
              <p:nvPr/>
            </p:nvPicPr>
            <p:blipFill>
              <a:blip r:embed="rId3">
                <a:duotone>
                  <a:schemeClr val="accent5">
                    <a:shade val="45000"/>
                    <a:satMod val="135000"/>
                  </a:schemeClr>
                  <a:prstClr val="white"/>
                </a:duotone>
              </a:blip>
              <a:stretch>
                <a:fillRect/>
              </a:stretch>
            </p:blipFill>
            <p:spPr>
              <a:xfrm>
                <a:off x="9694337" y="3997618"/>
                <a:ext cx="1869315" cy="2153174"/>
              </a:xfrm>
              <a:prstGeom prst="rect">
                <a:avLst/>
              </a:prstGeom>
            </p:spPr>
          </p:pic>
        </p:grpSp>
      </p:grpSp>
      <p:grpSp>
        <p:nvGrpSpPr>
          <p:cNvPr id="18" name="Group 17"/>
          <p:cNvGrpSpPr/>
          <p:nvPr/>
        </p:nvGrpSpPr>
        <p:grpSpPr>
          <a:xfrm>
            <a:off x="611722" y="3726191"/>
            <a:ext cx="7529241" cy="3187372"/>
            <a:chOff x="611722" y="3726191"/>
            <a:chExt cx="7529241" cy="3187372"/>
          </a:xfrm>
        </p:grpSpPr>
        <p:sp>
          <p:nvSpPr>
            <p:cNvPr id="32" name="Oval 31"/>
            <p:cNvSpPr/>
            <p:nvPr/>
          </p:nvSpPr>
          <p:spPr bwMode="auto">
            <a:xfrm>
              <a:off x="5017576" y="3726191"/>
              <a:ext cx="3123387" cy="3187372"/>
            </a:xfrm>
            <a:prstGeom prst="ellipse">
              <a:avLst/>
            </a:prstGeom>
            <a:gradFill flip="none" rotWithShape="1">
              <a:gsLst>
                <a:gs pos="20000">
                  <a:srgbClr val="00BCF2"/>
                </a:gs>
                <a:gs pos="70000">
                  <a:srgbClr val="FFFFFF">
                    <a:alpha val="0"/>
                  </a:srgbClr>
                </a:gs>
              </a:gsLst>
              <a:path path="circle">
                <a:fillToRect l="50000" t="50000" r="50000" b="50000"/>
              </a:path>
              <a:tileRect/>
            </a:gradFill>
            <a:ln w="10795" cap="flat" cmpd="sng" algn="ctr">
              <a:no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defRPr/>
              </a:pPr>
              <a:endParaRPr lang="en-US" sz="1799" i="1" kern="0" dirty="0">
                <a:gradFill>
                  <a:gsLst>
                    <a:gs pos="0">
                      <a:srgbClr val="000000"/>
                    </a:gs>
                    <a:gs pos="100000">
                      <a:srgbClr val="000000"/>
                    </a:gs>
                  </a:gsLst>
                  <a:lin ang="5400000" scaled="0"/>
                </a:gra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7840" y="4462513"/>
              <a:ext cx="2313972" cy="1656918"/>
            </a:xfrm>
            <a:prstGeom prst="rect">
              <a:avLst/>
            </a:prstGeom>
          </p:spPr>
        </p:pic>
        <p:sp>
          <p:nvSpPr>
            <p:cNvPr id="56" name="Rectangle 55"/>
            <p:cNvSpPr/>
            <p:nvPr/>
          </p:nvSpPr>
          <p:spPr bwMode="auto">
            <a:xfrm>
              <a:off x="611722" y="3729176"/>
              <a:ext cx="2020981" cy="189764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defTabSz="914126"/>
              <a:r>
                <a:rPr lang="en-US" sz="1799" b="1" dirty="0" smtClean="0">
                  <a:solidFill>
                    <a:srgbClr val="FFFFFF"/>
                  </a:solidFill>
                </a:rPr>
                <a:t>Learning…</a:t>
              </a:r>
              <a:endParaRPr lang="en-US" sz="1799" dirty="0">
                <a:solidFill>
                  <a:srgbClr val="FFFFFF"/>
                </a:solidFill>
              </a:endParaRPr>
            </a:p>
            <a:p>
              <a:pPr marL="114300" indent="-114300" defTabSz="914126">
                <a:buFont typeface="Wingdings" panose="05000000000000000000" pitchFamily="2" charset="2"/>
                <a:buChar char="§"/>
              </a:pPr>
              <a:r>
                <a:rPr lang="en-US" sz="1200" dirty="0" smtClean="0">
                  <a:solidFill>
                    <a:srgbClr val="FFFFFF"/>
                  </a:solidFill>
                </a:rPr>
                <a:t>Development Roadmap</a:t>
              </a:r>
            </a:p>
            <a:p>
              <a:pPr marL="114300" indent="-114300" defTabSz="914126">
                <a:buFont typeface="Wingdings" panose="05000000000000000000" pitchFamily="2" charset="2"/>
                <a:buChar char="§"/>
              </a:pPr>
              <a:r>
                <a:rPr lang="en-US" sz="1200" dirty="0">
                  <a:solidFill>
                    <a:srgbClr val="FFFFFF"/>
                  </a:solidFill>
                </a:rPr>
                <a:t>Links to Training</a:t>
              </a:r>
            </a:p>
            <a:p>
              <a:pPr marL="114300" indent="-114300" defTabSz="914126">
                <a:buFont typeface="Wingdings" panose="05000000000000000000" pitchFamily="2" charset="2"/>
                <a:buChar char="§"/>
              </a:pPr>
              <a:r>
                <a:rPr lang="en-US" sz="1200" dirty="0" smtClean="0">
                  <a:solidFill>
                    <a:srgbClr val="FFFFFF"/>
                  </a:solidFill>
                </a:rPr>
                <a:t>Connects </a:t>
              </a:r>
              <a:r>
                <a:rPr lang="en-US" sz="1200" dirty="0">
                  <a:solidFill>
                    <a:srgbClr val="FFFFFF"/>
                  </a:solidFill>
                </a:rPr>
                <a:t>with Best Performers</a:t>
              </a:r>
            </a:p>
            <a:p>
              <a:pPr marL="114300" indent="-114300" defTabSz="914126">
                <a:buFont typeface="Wingdings" panose="05000000000000000000" pitchFamily="2" charset="2"/>
                <a:buChar char="§"/>
              </a:pPr>
              <a:r>
                <a:rPr lang="en-US" sz="1200" dirty="0" smtClean="0">
                  <a:solidFill>
                    <a:srgbClr val="FFFFFF"/>
                  </a:solidFill>
                </a:rPr>
                <a:t>Sets, Tracks &amp; Shares Goals (Auto)</a:t>
              </a:r>
              <a:endParaRPr lang="en-US" sz="1200" dirty="0">
                <a:solidFill>
                  <a:srgbClr val="FFFFFF"/>
                </a:solidFill>
              </a:endParaRPr>
            </a:p>
          </p:txBody>
        </p:sp>
        <p:sp>
          <p:nvSpPr>
            <p:cNvPr id="61" name="Right Arrow 60"/>
            <p:cNvSpPr/>
            <p:nvPr/>
          </p:nvSpPr>
          <p:spPr bwMode="auto">
            <a:xfrm rot="10800000">
              <a:off x="2255859" y="5019995"/>
              <a:ext cx="416842" cy="571185"/>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5520627" y="6216990"/>
              <a:ext cx="2349655" cy="276871"/>
            </a:xfrm>
            <a:prstGeom prst="rect">
              <a:avLst/>
            </a:prstGeom>
            <a:noFill/>
          </p:spPr>
          <p:txBody>
            <a:bodyPr wrap="square" lIns="0" tIns="0" rIns="0" bIns="0" rtlCol="0">
              <a:spAutoFit/>
            </a:bodyPr>
            <a:lstStyle/>
            <a:p>
              <a:pPr algn="ctr" defTabSz="914089">
                <a:defRPr/>
              </a:pPr>
              <a:r>
                <a:rPr lang="en-US" sz="1799" kern="0" spc="-70" dirty="0" smtClean="0">
                  <a:gradFill>
                    <a:gsLst>
                      <a:gs pos="2917">
                        <a:srgbClr val="000000"/>
                      </a:gs>
                      <a:gs pos="30000">
                        <a:srgbClr val="000000"/>
                      </a:gs>
                    </a:gsLst>
                    <a:lin ang="5400000" scaled="0"/>
                  </a:gradFill>
                </a:rPr>
                <a:t>Development Roadmap</a:t>
              </a:r>
              <a:endParaRPr lang="en-US" sz="1799" kern="0" spc="-70" dirty="0">
                <a:gradFill>
                  <a:gsLst>
                    <a:gs pos="2917">
                      <a:srgbClr val="000000"/>
                    </a:gs>
                    <a:gs pos="30000">
                      <a:srgbClr val="000000"/>
                    </a:gs>
                  </a:gsLst>
                  <a:lin ang="5400000" scaled="0"/>
                </a:gradFill>
              </a:endParaRPr>
            </a:p>
          </p:txBody>
        </p:sp>
      </p:grpSp>
      <p:sp>
        <p:nvSpPr>
          <p:cNvPr id="26" name="Cloud Callout 25"/>
          <p:cNvSpPr/>
          <p:nvPr/>
        </p:nvSpPr>
        <p:spPr bwMode="auto">
          <a:xfrm>
            <a:off x="7146303" y="2901437"/>
            <a:ext cx="3108508" cy="2158542"/>
          </a:xfrm>
          <a:prstGeom prst="cloudCallout">
            <a:avLst/>
          </a:prstGeom>
          <a:gradFill flip="none" rotWithShape="1">
            <a:gsLst>
              <a:gs pos="20000">
                <a:srgbClr val="00BCF2"/>
              </a:gs>
              <a:gs pos="70000">
                <a:srgbClr val="FFFFFF">
                  <a:alpha val="0"/>
                </a:srgbClr>
              </a:gs>
            </a:gsLst>
            <a:path path="circle">
              <a:fillToRect l="50000" t="50000" r="50000" b="50000"/>
            </a:path>
            <a:tileRect/>
          </a:gradFill>
          <a:ln w="10795" cap="flat" cmpd="sng" algn="ctr">
            <a:no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1799" i="1" kern="0" dirty="0" err="1">
              <a:gradFill>
                <a:gsLst>
                  <a:gs pos="0">
                    <a:srgbClr val="000000"/>
                  </a:gs>
                  <a:gs pos="100000">
                    <a:srgbClr val="000000"/>
                  </a:gs>
                </a:gsLst>
                <a:lin ang="5400000" scaled="0"/>
              </a:gradFill>
            </a:endParaRPr>
          </a:p>
        </p:txBody>
      </p:sp>
      <p:pic>
        <p:nvPicPr>
          <p:cNvPr id="54" name="Picture 53"/>
          <p:cNvPicPr>
            <a:picLocks noChangeAspect="1"/>
          </p:cNvPicPr>
          <p:nvPr/>
        </p:nvPicPr>
        <p:blipFill>
          <a:blip r:embed="rId2"/>
          <a:stretch>
            <a:fillRect/>
          </a:stretch>
        </p:blipFill>
        <p:spPr>
          <a:xfrm>
            <a:off x="8134782" y="1623834"/>
            <a:ext cx="1198582" cy="3080856"/>
          </a:xfrm>
          <a:prstGeom prst="rect">
            <a:avLst/>
          </a:prstGeom>
        </p:spPr>
      </p:pic>
      <p:grpSp>
        <p:nvGrpSpPr>
          <p:cNvPr id="22" name="Group 21"/>
          <p:cNvGrpSpPr/>
          <p:nvPr/>
        </p:nvGrpSpPr>
        <p:grpSpPr>
          <a:xfrm>
            <a:off x="605529" y="1106529"/>
            <a:ext cx="7558403" cy="3187372"/>
            <a:chOff x="605529" y="1106529"/>
            <a:chExt cx="7558403" cy="3187372"/>
          </a:xfrm>
        </p:grpSpPr>
        <p:sp>
          <p:nvSpPr>
            <p:cNvPr id="41" name="Oval 40"/>
            <p:cNvSpPr/>
            <p:nvPr/>
          </p:nvSpPr>
          <p:spPr bwMode="auto">
            <a:xfrm>
              <a:off x="5040545" y="1106529"/>
              <a:ext cx="3123387" cy="3187372"/>
            </a:xfrm>
            <a:prstGeom prst="ellipse">
              <a:avLst/>
            </a:prstGeom>
            <a:gradFill flip="none" rotWithShape="1">
              <a:gsLst>
                <a:gs pos="20000">
                  <a:srgbClr val="00BCF2"/>
                </a:gs>
                <a:gs pos="70000">
                  <a:srgbClr val="FFFFFF">
                    <a:alpha val="0"/>
                  </a:srgbClr>
                </a:gs>
              </a:gsLst>
              <a:path path="circle">
                <a:fillToRect l="50000" t="50000" r="50000" b="50000"/>
              </a:path>
              <a:tileRect/>
            </a:gradFill>
            <a:ln w="10795" cap="flat" cmpd="sng" algn="ctr">
              <a:no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defRPr/>
              </a:pPr>
              <a:endParaRPr lang="en-US" sz="1799" i="1" kern="0" dirty="0">
                <a:gradFill>
                  <a:gsLst>
                    <a:gs pos="0">
                      <a:srgbClr val="000000"/>
                    </a:gs>
                    <a:gs pos="100000">
                      <a:srgbClr val="000000"/>
                    </a:gs>
                  </a:gsLst>
                  <a:lin ang="5400000" scaled="0"/>
                </a:gradFill>
              </a:endParaRPr>
            </a:p>
          </p:txBody>
        </p:sp>
        <p:sp>
          <p:nvSpPr>
            <p:cNvPr id="33" name="Rectangle 32"/>
            <p:cNvSpPr/>
            <p:nvPr/>
          </p:nvSpPr>
          <p:spPr bwMode="auto">
            <a:xfrm>
              <a:off x="605529" y="1735000"/>
              <a:ext cx="2020981" cy="18976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defTabSz="914126"/>
              <a:r>
                <a:rPr lang="en-US" sz="1799" b="1" dirty="0" smtClean="0">
                  <a:solidFill>
                    <a:srgbClr val="FFFFFF"/>
                  </a:solidFill>
                </a:rPr>
                <a:t>Recognition…</a:t>
              </a:r>
              <a:endParaRPr lang="en-US" sz="1799" dirty="0">
                <a:solidFill>
                  <a:srgbClr val="FFFFFF"/>
                </a:solidFill>
              </a:endParaRPr>
            </a:p>
            <a:p>
              <a:pPr marL="114300" indent="-114300" defTabSz="914126">
                <a:buFont typeface="Wingdings" panose="05000000000000000000" pitchFamily="2" charset="2"/>
                <a:buChar char="§"/>
              </a:pPr>
              <a:r>
                <a:rPr lang="en-US" sz="1200" dirty="0" smtClean="0">
                  <a:solidFill>
                    <a:srgbClr val="FFFFFF"/>
                  </a:solidFill>
                </a:rPr>
                <a:t>Recognize great work with Medals &amp; Badges</a:t>
              </a:r>
            </a:p>
            <a:p>
              <a:pPr marL="114300" indent="-114300" defTabSz="914126">
                <a:buFont typeface="Wingdings" panose="05000000000000000000" pitchFamily="2" charset="2"/>
                <a:buChar char="§"/>
              </a:pPr>
              <a:r>
                <a:rPr lang="en-US" sz="1200" dirty="0" smtClean="0">
                  <a:solidFill>
                    <a:srgbClr val="FFFFFF"/>
                  </a:solidFill>
                </a:rPr>
                <a:t>Send messages of Appreciation</a:t>
              </a:r>
            </a:p>
            <a:p>
              <a:pPr marL="114300" indent="-114300" defTabSz="914126">
                <a:buFont typeface="Wingdings" panose="05000000000000000000" pitchFamily="2" charset="2"/>
                <a:buChar char="§"/>
              </a:pPr>
              <a:r>
                <a:rPr lang="en-US" sz="1200" dirty="0" smtClean="0">
                  <a:solidFill>
                    <a:srgbClr val="FFFFFF"/>
                  </a:solidFill>
                </a:rPr>
                <a:t>Share with team through Social Integration</a:t>
              </a:r>
              <a:endParaRPr lang="en-US" sz="1200" dirty="0">
                <a:solidFill>
                  <a:srgbClr val="FFFFFF"/>
                </a:solidFill>
              </a:endParaRPr>
            </a:p>
            <a:p>
              <a:pPr defTabSz="914126"/>
              <a:endParaRPr lang="en-US" sz="1200" dirty="0">
                <a:solidFill>
                  <a:srgbClr val="FFFFFF"/>
                </a:solidFill>
              </a:endParaRPr>
            </a:p>
            <a:p>
              <a:pPr defTabSz="914126"/>
              <a:endParaRPr lang="en-US" sz="1200" dirty="0">
                <a:solidFill>
                  <a:srgbClr val="FFFFFF"/>
                </a:solidFill>
              </a:endParaRPr>
            </a:p>
          </p:txBody>
        </p:sp>
        <p:sp>
          <p:nvSpPr>
            <p:cNvPr id="59" name="Right Arrow 58"/>
            <p:cNvSpPr/>
            <p:nvPr/>
          </p:nvSpPr>
          <p:spPr bwMode="auto">
            <a:xfrm rot="16200000">
              <a:off x="688896" y="3138626"/>
              <a:ext cx="416842" cy="571185"/>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5454735" y="3265097"/>
              <a:ext cx="2349655" cy="276871"/>
            </a:xfrm>
            <a:prstGeom prst="rect">
              <a:avLst/>
            </a:prstGeom>
            <a:noFill/>
          </p:spPr>
          <p:txBody>
            <a:bodyPr wrap="square" lIns="0" tIns="0" rIns="0" bIns="0" rtlCol="0">
              <a:spAutoFit/>
            </a:bodyPr>
            <a:lstStyle/>
            <a:p>
              <a:pPr algn="ctr" defTabSz="914089">
                <a:defRPr/>
              </a:pPr>
              <a:r>
                <a:rPr lang="en-US" sz="1799" kern="0" spc="-70" dirty="0" smtClean="0">
                  <a:gradFill>
                    <a:gsLst>
                      <a:gs pos="2917">
                        <a:srgbClr val="000000"/>
                      </a:gs>
                      <a:gs pos="30000">
                        <a:srgbClr val="000000"/>
                      </a:gs>
                    </a:gsLst>
                    <a:lin ang="5400000" scaled="0"/>
                  </a:gradFill>
                </a:rPr>
                <a:t>Medals &amp; Badges</a:t>
              </a:r>
              <a:endParaRPr lang="en-US" sz="1799" kern="0" spc="-70" dirty="0">
                <a:gradFill>
                  <a:gsLst>
                    <a:gs pos="2917">
                      <a:srgbClr val="000000"/>
                    </a:gs>
                    <a:gs pos="30000">
                      <a:srgbClr val="000000"/>
                    </a:gs>
                  </a:gsLst>
                  <a:lin ang="5400000" scaled="0"/>
                </a:gradFill>
              </a:endParaRPr>
            </a:p>
          </p:txBody>
        </p:sp>
        <p:pic>
          <p:nvPicPr>
            <p:cNvPr id="20" name="Picture 19"/>
            <p:cNvPicPr>
              <a:picLocks noChangeAspect="1"/>
            </p:cNvPicPr>
            <p:nvPr/>
          </p:nvPicPr>
          <p:blipFill>
            <a:blip r:embed="rId5">
              <a:duotone>
                <a:schemeClr val="accent1">
                  <a:shade val="45000"/>
                  <a:satMod val="135000"/>
                </a:schemeClr>
                <a:prstClr val="white"/>
              </a:duotone>
            </a:blip>
            <a:stretch>
              <a:fillRect/>
            </a:stretch>
          </p:blipFill>
          <p:spPr>
            <a:xfrm>
              <a:off x="5596132" y="1976570"/>
              <a:ext cx="686250" cy="1248750"/>
            </a:xfrm>
            <a:prstGeom prst="rect">
              <a:avLst/>
            </a:prstGeom>
          </p:spPr>
        </p:pic>
        <p:pic>
          <p:nvPicPr>
            <p:cNvPr id="21" name="Picture 20"/>
            <p:cNvPicPr>
              <a:picLocks noChangeAspect="1"/>
            </p:cNvPicPr>
            <p:nvPr/>
          </p:nvPicPr>
          <p:blipFill>
            <a:blip r:embed="rId6">
              <a:duotone>
                <a:schemeClr val="accent5">
                  <a:shade val="45000"/>
                  <a:satMod val="135000"/>
                </a:schemeClr>
                <a:prstClr val="white"/>
              </a:duotone>
            </a:blip>
            <a:stretch>
              <a:fillRect/>
            </a:stretch>
          </p:blipFill>
          <p:spPr>
            <a:xfrm>
              <a:off x="6501934" y="1983135"/>
              <a:ext cx="1158750" cy="1147500"/>
            </a:xfrm>
            <a:prstGeom prst="rect">
              <a:avLst/>
            </a:prstGeom>
          </p:spPr>
        </p:pic>
      </p:grpSp>
      <p:sp>
        <p:nvSpPr>
          <p:cNvPr id="55" name="TextBox 54"/>
          <p:cNvSpPr txBox="1"/>
          <p:nvPr/>
        </p:nvSpPr>
        <p:spPr>
          <a:xfrm>
            <a:off x="7488731" y="4698508"/>
            <a:ext cx="2349655" cy="276871"/>
          </a:xfrm>
          <a:prstGeom prst="rect">
            <a:avLst/>
          </a:prstGeom>
          <a:noFill/>
        </p:spPr>
        <p:txBody>
          <a:bodyPr wrap="square" lIns="0" tIns="0" rIns="0" bIns="0" rtlCol="0">
            <a:spAutoFit/>
          </a:bodyPr>
          <a:lstStyle/>
          <a:p>
            <a:pPr algn="ctr" defTabSz="914089">
              <a:defRPr/>
            </a:pPr>
            <a:r>
              <a:rPr lang="en-US" sz="1799" kern="0" spc="-70" dirty="0" smtClean="0">
                <a:gradFill>
                  <a:gsLst>
                    <a:gs pos="2917">
                      <a:srgbClr val="000000"/>
                    </a:gs>
                    <a:gs pos="30000">
                      <a:srgbClr val="000000"/>
                    </a:gs>
                  </a:gsLst>
                  <a:lin ang="5400000" scaled="0"/>
                </a:gradFill>
              </a:rPr>
              <a:t>Cloud as Coach</a:t>
            </a:r>
            <a:endParaRPr lang="en-US" sz="1799" kern="0" spc="-70"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3375504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358652" y="1826066"/>
            <a:ext cx="11624338" cy="48360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2"/>
          <a:stretch>
            <a:fillRect/>
          </a:stretch>
        </p:blipFill>
        <p:spPr>
          <a:xfrm>
            <a:off x="9109915" y="1982312"/>
            <a:ext cx="2756285" cy="273951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smtClean="0"/>
              <a:t>Microsoft Cloud as Coach Solution</a:t>
            </a:r>
            <a:endParaRPr lang="en-US" dirty="0"/>
          </a:p>
        </p:txBody>
      </p:sp>
      <p:sp>
        <p:nvSpPr>
          <p:cNvPr id="9" name="TextBox 8"/>
          <p:cNvSpPr txBox="1"/>
          <p:nvPr/>
        </p:nvSpPr>
        <p:spPr>
          <a:xfrm>
            <a:off x="358652" y="1389032"/>
            <a:ext cx="11271518" cy="307777"/>
          </a:xfrm>
          <a:prstGeom prst="rect">
            <a:avLst/>
          </a:prstGeom>
          <a:noFill/>
        </p:spPr>
        <p:txBody>
          <a:bodyPr wrap="square" lIns="0" tIns="0" rIns="0" bIns="0" rtlCol="0">
            <a:spAutoFit/>
          </a:bodyPr>
          <a:lstStyle/>
          <a:p>
            <a:pPr defTabSz="1218531"/>
            <a:r>
              <a:rPr lang="en-US" sz="20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Success Factors for Microsoft…</a:t>
            </a:r>
            <a:endParaRPr lang="en-US" sz="20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grpSp>
        <p:nvGrpSpPr>
          <p:cNvPr id="2" name="Group 1"/>
          <p:cNvGrpSpPr/>
          <p:nvPr/>
        </p:nvGrpSpPr>
        <p:grpSpPr>
          <a:xfrm>
            <a:off x="512401" y="1982312"/>
            <a:ext cx="2757063" cy="4576665"/>
            <a:chOff x="590782" y="1790714"/>
            <a:chExt cx="2757063" cy="4576665"/>
          </a:xfrm>
        </p:grpSpPr>
        <p:grpSp>
          <p:nvGrpSpPr>
            <p:cNvPr id="22" name="Group 21"/>
            <p:cNvGrpSpPr/>
            <p:nvPr/>
          </p:nvGrpSpPr>
          <p:grpSpPr>
            <a:xfrm>
              <a:off x="590782" y="1790714"/>
              <a:ext cx="2757063" cy="2743201"/>
              <a:chOff x="1619023" y="0"/>
              <a:chExt cx="6687011" cy="6686565"/>
            </a:xfrm>
          </p:grpSpPr>
          <p:pic>
            <p:nvPicPr>
              <p:cNvPr id="18" name="Picture 17"/>
              <p:cNvPicPr>
                <a:picLocks noChangeAspect="1"/>
              </p:cNvPicPr>
              <p:nvPr/>
            </p:nvPicPr>
            <p:blipFill>
              <a:blip r:embed="rId3"/>
              <a:stretch>
                <a:fillRect/>
              </a:stretch>
            </p:blipFill>
            <p:spPr>
              <a:xfrm>
                <a:off x="1619023" y="0"/>
                <a:ext cx="6667500" cy="6657975"/>
              </a:xfrm>
              <a:prstGeom prst="rect">
                <a:avLst/>
              </a:prstGeom>
              <a:ln>
                <a:noFill/>
              </a:ln>
              <a:effectLst>
                <a:outerShdw blurRad="190500" algn="tl" rotWithShape="0">
                  <a:srgbClr val="000000">
                    <a:alpha val="70000"/>
                  </a:srgbClr>
                </a:outerShdw>
              </a:effectLst>
            </p:spPr>
          </p:pic>
          <p:pic>
            <p:nvPicPr>
              <p:cNvPr id="19" name="Picture 18"/>
              <p:cNvPicPr>
                <a:picLocks noChangeAspect="1"/>
              </p:cNvPicPr>
              <p:nvPr/>
            </p:nvPicPr>
            <p:blipFill>
              <a:blip r:embed="rId4"/>
              <a:stretch>
                <a:fillRect/>
              </a:stretch>
            </p:blipFill>
            <p:spPr>
              <a:xfrm>
                <a:off x="1621191" y="4533915"/>
                <a:ext cx="2143125" cy="2152650"/>
              </a:xfrm>
              <a:prstGeom prst="rect">
                <a:avLst/>
              </a:prstGeom>
            </p:spPr>
          </p:pic>
          <p:pic>
            <p:nvPicPr>
              <p:cNvPr id="20" name="Picture 19"/>
              <p:cNvPicPr>
                <a:picLocks noChangeAspect="1"/>
              </p:cNvPicPr>
              <p:nvPr/>
            </p:nvPicPr>
            <p:blipFill>
              <a:blip r:embed="rId5"/>
              <a:stretch>
                <a:fillRect/>
              </a:stretch>
            </p:blipFill>
            <p:spPr>
              <a:xfrm>
                <a:off x="3877315" y="4515394"/>
                <a:ext cx="2152650" cy="2162175"/>
              </a:xfrm>
              <a:prstGeom prst="rect">
                <a:avLst/>
              </a:prstGeom>
            </p:spPr>
          </p:pic>
          <p:pic>
            <p:nvPicPr>
              <p:cNvPr id="21" name="Picture 20"/>
              <p:cNvPicPr>
                <a:picLocks noChangeAspect="1"/>
              </p:cNvPicPr>
              <p:nvPr/>
            </p:nvPicPr>
            <p:blipFill>
              <a:blip r:embed="rId6"/>
              <a:stretch>
                <a:fillRect/>
              </a:stretch>
            </p:blipFill>
            <p:spPr>
              <a:xfrm>
                <a:off x="6153384" y="4533357"/>
                <a:ext cx="2152650" cy="2124075"/>
              </a:xfrm>
              <a:prstGeom prst="rect">
                <a:avLst/>
              </a:prstGeom>
            </p:spPr>
          </p:pic>
        </p:grpSp>
        <p:sp>
          <p:nvSpPr>
            <p:cNvPr id="29" name="Rectangle 28"/>
            <p:cNvSpPr/>
            <p:nvPr/>
          </p:nvSpPr>
          <p:spPr bwMode="auto">
            <a:xfrm>
              <a:off x="590782" y="4521963"/>
              <a:ext cx="2757063" cy="1845416"/>
            </a:xfrm>
            <a:prstGeom prst="rect">
              <a:avLst/>
            </a:prstGeom>
            <a:gradFill>
              <a:gsLst>
                <a:gs pos="14000">
                  <a:srgbClr val="000000">
                    <a:alpha val="90000"/>
                  </a:srgbClr>
                </a:gs>
                <a:gs pos="100000">
                  <a:srgbClr val="000000">
                    <a:alpha val="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ctr" anchorCtr="0" compatLnSpc="1">
              <a:prstTxWarp prst="textNoShape">
                <a:avLst/>
              </a:prstTxWarp>
            </a:bodyPr>
            <a:lstStyle/>
            <a:p>
              <a:pPr marL="227013" indent="-227013">
                <a:lnSpc>
                  <a:spcPct val="85000"/>
                </a:lnSpc>
                <a:buFont typeface="Wingdings" panose="05000000000000000000" pitchFamily="2" charset="2"/>
                <a:buChar char="§"/>
              </a:pPr>
              <a:r>
                <a:rPr lang="en-US" sz="1600" b="1" spc="-30" dirty="0" smtClean="0">
                  <a:gradFill>
                    <a:gsLst>
                      <a:gs pos="0">
                        <a:srgbClr val="FFFFFF"/>
                      </a:gs>
                      <a:gs pos="86000">
                        <a:srgbClr val="FFFFFF"/>
                      </a:gs>
                    </a:gsLst>
                    <a:lin ang="5400000" scaled="0"/>
                  </a:gradFill>
                  <a:latin typeface="Segoe UI Light"/>
                </a:rPr>
                <a:t>Profiles of Excellence align Sales, Marketing, Partner &amp; Leadership Roles</a:t>
              </a:r>
            </a:p>
            <a:p>
              <a:pPr marL="227013" indent="-227013">
                <a:lnSpc>
                  <a:spcPct val="85000"/>
                </a:lnSpc>
                <a:buFont typeface="Wingdings" panose="05000000000000000000" pitchFamily="2" charset="2"/>
                <a:buChar char="§"/>
              </a:pPr>
              <a:r>
                <a:rPr lang="en-US" sz="1600" b="1" spc="-30" dirty="0" smtClean="0">
                  <a:gradFill>
                    <a:gsLst>
                      <a:gs pos="0">
                        <a:srgbClr val="FFFFFF"/>
                      </a:gs>
                      <a:gs pos="86000">
                        <a:srgbClr val="FFFFFF"/>
                      </a:gs>
                    </a:gsLst>
                    <a:lin ang="5400000" scaled="0"/>
                  </a:gradFill>
                  <a:latin typeface="Segoe UI Light"/>
                </a:rPr>
                <a:t>Based on highest levels of Excellence</a:t>
              </a:r>
            </a:p>
            <a:p>
              <a:pPr>
                <a:lnSpc>
                  <a:spcPct val="85000"/>
                </a:lnSpc>
              </a:pPr>
              <a:endParaRPr lang="en-US" sz="1600" b="1" spc="-30" dirty="0">
                <a:gradFill>
                  <a:gsLst>
                    <a:gs pos="0">
                      <a:srgbClr val="FFFFFF"/>
                    </a:gs>
                    <a:gs pos="86000">
                      <a:srgbClr val="FFFFFF"/>
                    </a:gs>
                  </a:gsLst>
                  <a:lin ang="5400000" scaled="0"/>
                </a:gradFill>
                <a:latin typeface="Segoe UI Light"/>
              </a:endParaRPr>
            </a:p>
          </p:txBody>
        </p:sp>
        <p:sp>
          <p:nvSpPr>
            <p:cNvPr id="11" name="Rectangle 10"/>
            <p:cNvSpPr/>
            <p:nvPr/>
          </p:nvSpPr>
          <p:spPr bwMode="auto">
            <a:xfrm>
              <a:off x="590782" y="5830698"/>
              <a:ext cx="2743200" cy="536681"/>
            </a:xfrm>
            <a:prstGeom prst="rect">
              <a:avLst/>
            </a:prstGeom>
            <a:gradFill>
              <a:gsLst>
                <a:gs pos="14000">
                  <a:srgbClr val="000000">
                    <a:alpha val="90000"/>
                  </a:srgbClr>
                </a:gs>
                <a:gs pos="100000">
                  <a:srgbClr val="000000">
                    <a:alpha val="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a:lnSpc>
                  <a:spcPct val="85000"/>
                </a:lnSpc>
              </a:pPr>
              <a:r>
                <a:rPr lang="en-US" sz="2400" b="1" spc="-30" dirty="0" smtClean="0">
                  <a:gradFill>
                    <a:gsLst>
                      <a:gs pos="0">
                        <a:srgbClr val="FFFFFF"/>
                      </a:gs>
                      <a:gs pos="86000">
                        <a:srgbClr val="FFFFFF"/>
                      </a:gs>
                    </a:gsLst>
                    <a:lin ang="5400000" scaled="0"/>
                  </a:gradFill>
                  <a:latin typeface="Segoe UI Light"/>
                </a:rPr>
                <a:t>Profiles of Excellence</a:t>
              </a:r>
              <a:endParaRPr lang="en-US" sz="2400" b="1" spc="-30" dirty="0">
                <a:gradFill>
                  <a:gsLst>
                    <a:gs pos="0">
                      <a:srgbClr val="FFFFFF"/>
                    </a:gs>
                    <a:gs pos="86000">
                      <a:srgbClr val="FFFFFF"/>
                    </a:gs>
                  </a:gsLst>
                  <a:lin ang="5400000" scaled="0"/>
                </a:gradFill>
                <a:latin typeface="Segoe UI Light"/>
              </a:endParaRPr>
            </a:p>
          </p:txBody>
        </p:sp>
      </p:grpSp>
      <p:grpSp>
        <p:nvGrpSpPr>
          <p:cNvPr id="3" name="Group 2"/>
          <p:cNvGrpSpPr/>
          <p:nvPr/>
        </p:nvGrpSpPr>
        <p:grpSpPr>
          <a:xfrm>
            <a:off x="3368789" y="1982312"/>
            <a:ext cx="2750467" cy="4576643"/>
            <a:chOff x="3447170" y="1790714"/>
            <a:chExt cx="2750467" cy="4576643"/>
          </a:xfrm>
        </p:grpSpPr>
        <p:pic>
          <p:nvPicPr>
            <p:cNvPr id="24" name="Picture 23"/>
            <p:cNvPicPr>
              <a:picLocks noChangeAspect="1"/>
            </p:cNvPicPr>
            <p:nvPr/>
          </p:nvPicPr>
          <p:blipFill>
            <a:blip r:embed="rId7"/>
            <a:stretch>
              <a:fillRect/>
            </a:stretch>
          </p:blipFill>
          <p:spPr>
            <a:xfrm>
              <a:off x="3447170" y="1790714"/>
              <a:ext cx="2737381" cy="2733685"/>
            </a:xfrm>
            <a:prstGeom prst="rect">
              <a:avLst/>
            </a:prstGeom>
            <a:ln>
              <a:noFill/>
            </a:ln>
            <a:effectLst>
              <a:outerShdw blurRad="190500" algn="tl" rotWithShape="0">
                <a:srgbClr val="000000">
                  <a:alpha val="70000"/>
                </a:srgbClr>
              </a:outerShdw>
            </a:effectLst>
          </p:spPr>
        </p:pic>
        <p:sp>
          <p:nvSpPr>
            <p:cNvPr id="30" name="Rectangle 29"/>
            <p:cNvSpPr/>
            <p:nvPr/>
          </p:nvSpPr>
          <p:spPr bwMode="auto">
            <a:xfrm>
              <a:off x="3454438" y="4530223"/>
              <a:ext cx="2730114" cy="1837133"/>
            </a:xfrm>
            <a:prstGeom prst="rect">
              <a:avLst/>
            </a:prstGeom>
            <a:gradFill>
              <a:gsLst>
                <a:gs pos="14000">
                  <a:srgbClr val="000000">
                    <a:alpha val="90000"/>
                  </a:srgbClr>
                </a:gs>
                <a:gs pos="100000">
                  <a:srgbClr val="000000">
                    <a:alpha val="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ctr" anchorCtr="0" compatLnSpc="1">
              <a:prstTxWarp prst="textNoShape">
                <a:avLst/>
              </a:prstTxWarp>
            </a:bodyPr>
            <a:lstStyle/>
            <a:p>
              <a:pPr marL="227013" indent="-227013">
                <a:lnSpc>
                  <a:spcPct val="85000"/>
                </a:lnSpc>
                <a:buFont typeface="Wingdings" panose="05000000000000000000" pitchFamily="2" charset="2"/>
                <a:buChar char="§"/>
              </a:pPr>
              <a:r>
                <a:rPr lang="en-US" sz="1600" b="1" spc="-30" dirty="0" smtClean="0">
                  <a:gradFill>
                    <a:gsLst>
                      <a:gs pos="0">
                        <a:srgbClr val="FFFFFF"/>
                      </a:gs>
                      <a:gs pos="86000">
                        <a:srgbClr val="FFFFFF"/>
                      </a:gs>
                    </a:gsLst>
                    <a:lin ang="5400000" scaled="0"/>
                  </a:gradFill>
                  <a:latin typeface="Segoe UI Light"/>
                </a:rPr>
                <a:t>Self-Administered Feedback Network</a:t>
              </a:r>
            </a:p>
            <a:p>
              <a:pPr marL="227013" indent="-227013">
                <a:lnSpc>
                  <a:spcPct val="85000"/>
                </a:lnSpc>
                <a:buFont typeface="Wingdings" panose="05000000000000000000" pitchFamily="2" charset="2"/>
                <a:buChar char="§"/>
              </a:pPr>
              <a:r>
                <a:rPr lang="en-US" sz="1600" b="1" spc="-30" dirty="0" smtClean="0">
                  <a:gradFill>
                    <a:gsLst>
                      <a:gs pos="0">
                        <a:srgbClr val="FFFFFF"/>
                      </a:gs>
                      <a:gs pos="86000">
                        <a:srgbClr val="FFFFFF"/>
                      </a:gs>
                    </a:gsLst>
                    <a:lin ang="5400000" scaled="0"/>
                  </a:gradFill>
                  <a:latin typeface="Segoe UI Light"/>
                </a:rPr>
                <a:t>Managers, Skip Level Managers, Team Members. Customers &amp; Partners</a:t>
              </a:r>
            </a:p>
            <a:p>
              <a:pPr>
                <a:lnSpc>
                  <a:spcPct val="85000"/>
                </a:lnSpc>
              </a:pPr>
              <a:endParaRPr lang="en-US" sz="1600" b="1" spc="-30" dirty="0">
                <a:gradFill>
                  <a:gsLst>
                    <a:gs pos="0">
                      <a:srgbClr val="FFFFFF"/>
                    </a:gs>
                    <a:gs pos="86000">
                      <a:srgbClr val="FFFFFF"/>
                    </a:gs>
                  </a:gsLst>
                  <a:lin ang="5400000" scaled="0"/>
                </a:gradFill>
                <a:latin typeface="Segoe UI Light"/>
              </a:endParaRPr>
            </a:p>
          </p:txBody>
        </p:sp>
        <p:sp>
          <p:nvSpPr>
            <p:cNvPr id="31" name="Rectangle 30"/>
            <p:cNvSpPr/>
            <p:nvPr/>
          </p:nvSpPr>
          <p:spPr bwMode="auto">
            <a:xfrm>
              <a:off x="3454437" y="5830676"/>
              <a:ext cx="2743200" cy="536681"/>
            </a:xfrm>
            <a:prstGeom prst="rect">
              <a:avLst/>
            </a:prstGeom>
            <a:gradFill>
              <a:gsLst>
                <a:gs pos="14000">
                  <a:srgbClr val="000000">
                    <a:alpha val="90000"/>
                  </a:srgbClr>
                </a:gs>
                <a:gs pos="100000">
                  <a:srgbClr val="000000">
                    <a:alpha val="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a:lnSpc>
                  <a:spcPct val="85000"/>
                </a:lnSpc>
              </a:pPr>
              <a:r>
                <a:rPr lang="en-US" sz="2400" b="1" spc="-30" dirty="0" smtClean="0">
                  <a:gradFill>
                    <a:gsLst>
                      <a:gs pos="0">
                        <a:srgbClr val="FFFFFF"/>
                      </a:gs>
                      <a:gs pos="86000">
                        <a:srgbClr val="FFFFFF"/>
                      </a:gs>
                    </a:gsLst>
                    <a:lin ang="5400000" scaled="0"/>
                  </a:gradFill>
                  <a:latin typeface="Segoe UI Light"/>
                </a:rPr>
                <a:t>Feedback</a:t>
              </a:r>
              <a:endParaRPr lang="en-US" sz="2400" b="1" spc="-30" dirty="0">
                <a:gradFill>
                  <a:gsLst>
                    <a:gs pos="0">
                      <a:srgbClr val="FFFFFF"/>
                    </a:gs>
                    <a:gs pos="86000">
                      <a:srgbClr val="FFFFFF"/>
                    </a:gs>
                  </a:gsLst>
                  <a:lin ang="5400000" scaled="0"/>
                </a:gradFill>
                <a:latin typeface="Segoe UI Light"/>
              </a:endParaRPr>
            </a:p>
          </p:txBody>
        </p:sp>
      </p:grpSp>
      <p:grpSp>
        <p:nvGrpSpPr>
          <p:cNvPr id="4" name="Group 3"/>
          <p:cNvGrpSpPr/>
          <p:nvPr/>
        </p:nvGrpSpPr>
        <p:grpSpPr>
          <a:xfrm>
            <a:off x="6233054" y="1982312"/>
            <a:ext cx="2743202" cy="4576642"/>
            <a:chOff x="6311435" y="1790714"/>
            <a:chExt cx="2743202" cy="4576642"/>
          </a:xfrm>
        </p:grpSpPr>
        <p:pic>
          <p:nvPicPr>
            <p:cNvPr id="26" name="Picture 25"/>
            <p:cNvPicPr>
              <a:picLocks noChangeAspect="1"/>
            </p:cNvPicPr>
            <p:nvPr/>
          </p:nvPicPr>
          <p:blipFill>
            <a:blip r:embed="rId8"/>
            <a:stretch>
              <a:fillRect/>
            </a:stretch>
          </p:blipFill>
          <p:spPr>
            <a:xfrm>
              <a:off x="6312516" y="1790714"/>
              <a:ext cx="2736467" cy="2744273"/>
            </a:xfrm>
            <a:prstGeom prst="rect">
              <a:avLst/>
            </a:prstGeom>
            <a:ln>
              <a:noFill/>
            </a:ln>
            <a:effectLst>
              <a:outerShdw blurRad="190500" algn="tl" rotWithShape="0">
                <a:srgbClr val="000000">
                  <a:alpha val="70000"/>
                </a:srgbClr>
              </a:outerShdw>
            </a:effectLst>
          </p:spPr>
        </p:pic>
        <p:sp>
          <p:nvSpPr>
            <p:cNvPr id="32" name="Rectangle 31"/>
            <p:cNvSpPr/>
            <p:nvPr/>
          </p:nvSpPr>
          <p:spPr bwMode="auto">
            <a:xfrm>
              <a:off x="6311435" y="4530223"/>
              <a:ext cx="2737547" cy="1837132"/>
            </a:xfrm>
            <a:prstGeom prst="rect">
              <a:avLst/>
            </a:prstGeom>
            <a:gradFill>
              <a:gsLst>
                <a:gs pos="14000">
                  <a:srgbClr val="000000">
                    <a:alpha val="90000"/>
                  </a:srgbClr>
                </a:gs>
                <a:gs pos="100000">
                  <a:srgbClr val="000000">
                    <a:alpha val="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ctr" anchorCtr="0" compatLnSpc="1">
              <a:prstTxWarp prst="textNoShape">
                <a:avLst/>
              </a:prstTxWarp>
            </a:bodyPr>
            <a:lstStyle/>
            <a:p>
              <a:pPr marL="227013" indent="-227013">
                <a:lnSpc>
                  <a:spcPct val="85000"/>
                </a:lnSpc>
                <a:buFont typeface="Wingdings" panose="05000000000000000000" pitchFamily="2" charset="2"/>
                <a:buChar char="§"/>
              </a:pPr>
              <a:r>
                <a:rPr lang="en-US" sz="1600" b="1" spc="-30" dirty="0" smtClean="0">
                  <a:gradFill>
                    <a:gsLst>
                      <a:gs pos="0">
                        <a:srgbClr val="FFFFFF"/>
                      </a:gs>
                      <a:gs pos="86000">
                        <a:srgbClr val="FFFFFF"/>
                      </a:gs>
                    </a:gsLst>
                    <a:lin ang="5400000" scaled="0"/>
                  </a:gradFill>
                  <a:latin typeface="Segoe UI Light"/>
                </a:rPr>
                <a:t>Connect with Best Performers</a:t>
              </a:r>
            </a:p>
            <a:p>
              <a:pPr marL="227013" indent="-227013">
                <a:lnSpc>
                  <a:spcPct val="85000"/>
                </a:lnSpc>
                <a:buFont typeface="Wingdings" panose="05000000000000000000" pitchFamily="2" charset="2"/>
                <a:buChar char="§"/>
              </a:pPr>
              <a:r>
                <a:rPr lang="en-US" sz="1600" b="1" spc="-30" dirty="0" smtClean="0">
                  <a:gradFill>
                    <a:gsLst>
                      <a:gs pos="0">
                        <a:srgbClr val="FFFFFF"/>
                      </a:gs>
                      <a:gs pos="86000">
                        <a:srgbClr val="FFFFFF"/>
                      </a:gs>
                    </a:gsLst>
                    <a:lin ang="5400000" scaled="0"/>
                  </a:gradFill>
                  <a:latin typeface="Segoe UI Light"/>
                </a:rPr>
                <a:t>Connections based on Priority Areas for Improvement</a:t>
              </a:r>
            </a:p>
            <a:p>
              <a:pPr>
                <a:lnSpc>
                  <a:spcPct val="85000"/>
                </a:lnSpc>
              </a:pPr>
              <a:endParaRPr lang="en-US" sz="1600" b="1" spc="-30" dirty="0">
                <a:gradFill>
                  <a:gsLst>
                    <a:gs pos="0">
                      <a:srgbClr val="FFFFFF"/>
                    </a:gs>
                    <a:gs pos="86000">
                      <a:srgbClr val="FFFFFF"/>
                    </a:gs>
                  </a:gsLst>
                  <a:lin ang="5400000" scaled="0"/>
                </a:gradFill>
                <a:latin typeface="Segoe UI Light"/>
              </a:endParaRPr>
            </a:p>
          </p:txBody>
        </p:sp>
        <p:sp>
          <p:nvSpPr>
            <p:cNvPr id="33" name="Rectangle 32"/>
            <p:cNvSpPr/>
            <p:nvPr/>
          </p:nvSpPr>
          <p:spPr bwMode="auto">
            <a:xfrm>
              <a:off x="6311437" y="5830675"/>
              <a:ext cx="2743200" cy="536681"/>
            </a:xfrm>
            <a:prstGeom prst="rect">
              <a:avLst/>
            </a:prstGeom>
            <a:gradFill>
              <a:gsLst>
                <a:gs pos="14000">
                  <a:srgbClr val="000000">
                    <a:alpha val="90000"/>
                  </a:srgbClr>
                </a:gs>
                <a:gs pos="100000">
                  <a:srgbClr val="000000">
                    <a:alpha val="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a:lnSpc>
                  <a:spcPct val="85000"/>
                </a:lnSpc>
              </a:pPr>
              <a:r>
                <a:rPr lang="en-US" sz="2400" b="1" spc="-30" dirty="0" smtClean="0">
                  <a:gradFill>
                    <a:gsLst>
                      <a:gs pos="0">
                        <a:srgbClr val="FFFFFF"/>
                      </a:gs>
                      <a:gs pos="86000">
                        <a:srgbClr val="FFFFFF"/>
                      </a:gs>
                    </a:gsLst>
                    <a:lin ang="5400000" scaled="0"/>
                  </a:gradFill>
                  <a:latin typeface="Segoe UI Light"/>
                </a:rPr>
                <a:t>Connect</a:t>
              </a:r>
              <a:endParaRPr lang="en-US" sz="2400" b="1" spc="-30" dirty="0">
                <a:gradFill>
                  <a:gsLst>
                    <a:gs pos="0">
                      <a:srgbClr val="FFFFFF"/>
                    </a:gs>
                    <a:gs pos="86000">
                      <a:srgbClr val="FFFFFF"/>
                    </a:gs>
                  </a:gsLst>
                  <a:lin ang="5400000" scaled="0"/>
                </a:gradFill>
                <a:latin typeface="Segoe UI Light"/>
              </a:endParaRPr>
            </a:p>
          </p:txBody>
        </p:sp>
      </p:grpSp>
      <p:sp>
        <p:nvSpPr>
          <p:cNvPr id="34" name="Rectangle 33"/>
          <p:cNvSpPr/>
          <p:nvPr/>
        </p:nvSpPr>
        <p:spPr bwMode="auto">
          <a:xfrm>
            <a:off x="9115569" y="4713561"/>
            <a:ext cx="2750631" cy="1845391"/>
          </a:xfrm>
          <a:prstGeom prst="rect">
            <a:avLst/>
          </a:prstGeom>
          <a:gradFill>
            <a:gsLst>
              <a:gs pos="14000">
                <a:srgbClr val="000000">
                  <a:alpha val="90000"/>
                </a:srgbClr>
              </a:gs>
              <a:gs pos="100000">
                <a:srgbClr val="000000">
                  <a:alpha val="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ctr" anchorCtr="0" compatLnSpc="1">
            <a:prstTxWarp prst="textNoShape">
              <a:avLst/>
            </a:prstTxWarp>
          </a:bodyPr>
          <a:lstStyle/>
          <a:p>
            <a:pPr marL="227013" indent="-227013">
              <a:lnSpc>
                <a:spcPct val="85000"/>
              </a:lnSpc>
              <a:buFont typeface="Wingdings" panose="05000000000000000000" pitchFamily="2" charset="2"/>
              <a:buChar char="§"/>
            </a:pPr>
            <a:r>
              <a:rPr lang="en-US" sz="1600" b="1" spc="-30" dirty="0" smtClean="0">
                <a:gradFill>
                  <a:gsLst>
                    <a:gs pos="0">
                      <a:srgbClr val="FFFFFF"/>
                    </a:gs>
                    <a:gs pos="86000">
                      <a:srgbClr val="FFFFFF"/>
                    </a:gs>
                  </a:gsLst>
                  <a:lin ang="5400000" scaled="0"/>
                </a:gradFill>
                <a:latin typeface="Segoe UI Light"/>
              </a:rPr>
              <a:t>Everyone Knows where they stand vs. highest levels</a:t>
            </a:r>
          </a:p>
          <a:p>
            <a:pPr marL="227013" indent="-227013">
              <a:lnSpc>
                <a:spcPct val="85000"/>
              </a:lnSpc>
              <a:buFont typeface="Wingdings" panose="05000000000000000000" pitchFamily="2" charset="2"/>
              <a:buChar char="§"/>
            </a:pPr>
            <a:r>
              <a:rPr lang="en-US" sz="1600" b="1" spc="-30" dirty="0" smtClean="0">
                <a:gradFill>
                  <a:gsLst>
                    <a:gs pos="0">
                      <a:srgbClr val="FFFFFF"/>
                    </a:gs>
                    <a:gs pos="86000">
                      <a:srgbClr val="FFFFFF"/>
                    </a:gs>
                  </a:gsLst>
                  <a:lin ang="5400000" scaled="0"/>
                </a:gradFill>
                <a:latin typeface="Segoe UI Light"/>
              </a:rPr>
              <a:t>Reports show Development Priorities compared with Best Performers</a:t>
            </a:r>
          </a:p>
          <a:p>
            <a:pPr>
              <a:lnSpc>
                <a:spcPct val="85000"/>
              </a:lnSpc>
            </a:pPr>
            <a:endParaRPr lang="en-US" sz="1600" b="1" spc="-30" dirty="0">
              <a:gradFill>
                <a:gsLst>
                  <a:gs pos="0">
                    <a:srgbClr val="FFFFFF"/>
                  </a:gs>
                  <a:gs pos="86000">
                    <a:srgbClr val="FFFFFF"/>
                  </a:gs>
                </a:gsLst>
                <a:lin ang="5400000" scaled="0"/>
              </a:gradFill>
              <a:latin typeface="Segoe UI Light"/>
            </a:endParaRPr>
          </a:p>
        </p:txBody>
      </p:sp>
      <p:sp>
        <p:nvSpPr>
          <p:cNvPr id="35" name="Rectangle 34"/>
          <p:cNvSpPr/>
          <p:nvPr/>
        </p:nvSpPr>
        <p:spPr bwMode="auto">
          <a:xfrm>
            <a:off x="9115571" y="6022272"/>
            <a:ext cx="2743200" cy="536681"/>
          </a:xfrm>
          <a:prstGeom prst="rect">
            <a:avLst/>
          </a:prstGeom>
          <a:gradFill>
            <a:gsLst>
              <a:gs pos="14000">
                <a:srgbClr val="000000">
                  <a:alpha val="90000"/>
                </a:srgbClr>
              </a:gs>
              <a:gs pos="100000">
                <a:srgbClr val="000000">
                  <a:alpha val="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a:lnSpc>
                <a:spcPct val="85000"/>
              </a:lnSpc>
            </a:pPr>
            <a:r>
              <a:rPr lang="en-US" sz="2400" b="1" spc="-30" dirty="0" smtClean="0">
                <a:gradFill>
                  <a:gsLst>
                    <a:gs pos="0">
                      <a:srgbClr val="FFFFFF"/>
                    </a:gs>
                    <a:gs pos="86000">
                      <a:srgbClr val="FFFFFF"/>
                    </a:gs>
                  </a:gsLst>
                  <a:lin ang="5400000" scaled="0"/>
                </a:gradFill>
                <a:latin typeface="Segoe UI Light"/>
              </a:rPr>
              <a:t>Development</a:t>
            </a:r>
            <a:endParaRPr lang="en-US" sz="2400" b="1" spc="-30" dirty="0">
              <a:gradFill>
                <a:gsLst>
                  <a:gs pos="0">
                    <a:srgbClr val="FFFFFF"/>
                  </a:gs>
                  <a:gs pos="86000">
                    <a:srgbClr val="FFFFFF"/>
                  </a:gs>
                </a:gsLst>
                <a:lin ang="5400000" scaled="0"/>
              </a:gradFill>
              <a:latin typeface="Segoe UI Light"/>
            </a:endParaRPr>
          </a:p>
        </p:txBody>
      </p:sp>
    </p:spTree>
    <p:extLst>
      <p:ext uri="{BB962C8B-B14F-4D97-AF65-F5344CB8AC3E}">
        <p14:creationId xmlns:p14="http://schemas.microsoft.com/office/powerpoint/2010/main" val="2598206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1080952" y="1905769"/>
            <a:ext cx="10110356" cy="40087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3436798" y="6138131"/>
            <a:ext cx="7906910" cy="430887"/>
          </a:xfrm>
          <a:prstGeom prst="rect">
            <a:avLst/>
          </a:prstGeom>
          <a:noFill/>
        </p:spPr>
        <p:txBody>
          <a:bodyPr wrap="square" lIns="0" tIns="0" rIns="0" bIns="0" rtlCol="0">
            <a:spAutoFit/>
          </a:bodyPr>
          <a:lstStyle/>
          <a:p>
            <a:pPr algn="ctr" defTabSz="914099" fontAlgn="base">
              <a:spcBef>
                <a:spcPct val="0"/>
              </a:spcBef>
              <a:spcAft>
                <a:spcPct val="0"/>
              </a:spcAft>
            </a:pPr>
            <a:r>
              <a:rPr lang="en-US" sz="1400" i="1" dirty="0" smtClean="0">
                <a:solidFill>
                  <a:srgbClr val="000000">
                    <a:lumMod val="50000"/>
                    <a:lumOff val="50000"/>
                  </a:srgbClr>
                </a:solidFill>
                <a:latin typeface="Segoe" pitchFamily="34" charset="0"/>
              </a:rPr>
              <a:t>“Indicators of Excellence are developed based on decoding what the </a:t>
            </a:r>
          </a:p>
          <a:p>
            <a:pPr algn="ctr" defTabSz="914099" fontAlgn="base">
              <a:spcBef>
                <a:spcPct val="0"/>
              </a:spcBef>
              <a:spcAft>
                <a:spcPct val="0"/>
              </a:spcAft>
            </a:pPr>
            <a:r>
              <a:rPr lang="en-US" sz="1400" i="1" dirty="0" smtClean="0">
                <a:solidFill>
                  <a:srgbClr val="000000">
                    <a:lumMod val="50000"/>
                    <a:lumOff val="50000"/>
                  </a:srgbClr>
                </a:solidFill>
                <a:latin typeface="Segoe" pitchFamily="34" charset="0"/>
              </a:rPr>
              <a:t>Best </a:t>
            </a:r>
            <a:r>
              <a:rPr lang="en-US" sz="1400" i="1" dirty="0">
                <a:solidFill>
                  <a:srgbClr val="000000">
                    <a:lumMod val="50000"/>
                    <a:lumOff val="50000"/>
                  </a:srgbClr>
                </a:solidFill>
                <a:latin typeface="Segoe" pitchFamily="34" charset="0"/>
              </a:rPr>
              <a:t>P</a:t>
            </a:r>
            <a:r>
              <a:rPr lang="en-US" sz="1400" i="1" dirty="0" smtClean="0">
                <a:solidFill>
                  <a:srgbClr val="000000">
                    <a:lumMod val="50000"/>
                    <a:lumOff val="50000"/>
                  </a:srgbClr>
                </a:solidFill>
                <a:latin typeface="Segoe" pitchFamily="34" charset="0"/>
              </a:rPr>
              <a:t>erformers do differently to everyone else.”</a:t>
            </a:r>
          </a:p>
        </p:txBody>
      </p:sp>
      <p:sp>
        <p:nvSpPr>
          <p:cNvPr id="65" name="Title 12"/>
          <p:cNvSpPr>
            <a:spLocks noGrp="1"/>
          </p:cNvSpPr>
          <p:nvPr>
            <p:ph type="title"/>
          </p:nvPr>
        </p:nvSpPr>
        <p:spPr/>
        <p:txBody>
          <a:bodyPr/>
          <a:lstStyle/>
          <a:p>
            <a:r>
              <a:rPr lang="en-US" sz="4400" dirty="0" smtClean="0"/>
              <a:t>Profiles of Excellence</a:t>
            </a:r>
            <a:endParaRPr lang="en-US" sz="4400" dirty="0">
              <a:gradFill flip="none" rotWithShape="1">
                <a:gsLst>
                  <a:gs pos="0">
                    <a:schemeClr val="accent2"/>
                  </a:gs>
                  <a:gs pos="100000">
                    <a:schemeClr val="accent2"/>
                  </a:gs>
                </a:gsLst>
                <a:lin ang="5400000" scaled="0"/>
                <a:tileRect/>
              </a:gradFill>
            </a:endParaRPr>
          </a:p>
        </p:txBody>
      </p:sp>
      <p:sp>
        <p:nvSpPr>
          <p:cNvPr id="26" name="TextBox 25"/>
          <p:cNvSpPr txBox="1"/>
          <p:nvPr/>
        </p:nvSpPr>
        <p:spPr>
          <a:xfrm>
            <a:off x="3445184" y="1685478"/>
            <a:ext cx="631583" cy="184666"/>
          </a:xfrm>
          <a:prstGeom prst="rect">
            <a:avLst/>
          </a:prstGeom>
          <a:noFill/>
        </p:spPr>
        <p:txBody>
          <a:bodyPr wrap="none" lIns="0" tIns="0" rIns="0" bIns="0" rtlCol="0">
            <a:spAutoFit/>
          </a:bodyPr>
          <a:lstStyle/>
          <a:p>
            <a:pPr algn="ctr" defTabSz="1218531"/>
            <a:r>
              <a:rPr lang="en-US" sz="1200" i="1" dirty="0" smtClean="0">
                <a:gradFill>
                  <a:gsLst>
                    <a:gs pos="0">
                      <a:srgbClr val="000000">
                        <a:lumMod val="75000"/>
                        <a:lumOff val="25000"/>
                      </a:srgbClr>
                    </a:gs>
                    <a:gs pos="80000">
                      <a:srgbClr val="000000">
                        <a:lumMod val="65000"/>
                        <a:lumOff val="35000"/>
                      </a:srgbClr>
                    </a:gs>
                  </a:gsLst>
                  <a:lin ang="16200000" scaled="0"/>
                </a:gradFill>
                <a:latin typeface="Segoe" pitchFamily="34" charset="0"/>
              </a:rPr>
              <a:t>Practices</a:t>
            </a:r>
            <a:endParaRPr lang="en-US" sz="1200" b="1" i="1" dirty="0" smtClean="0">
              <a:gradFill>
                <a:gsLst>
                  <a:gs pos="0">
                    <a:srgbClr val="000000">
                      <a:lumMod val="75000"/>
                      <a:lumOff val="25000"/>
                    </a:srgbClr>
                  </a:gs>
                  <a:gs pos="80000">
                    <a:srgbClr val="000000">
                      <a:lumMod val="65000"/>
                      <a:lumOff val="35000"/>
                    </a:srgbClr>
                  </a:gs>
                </a:gsLst>
                <a:lin ang="16200000" scaled="0"/>
              </a:gradFill>
              <a:latin typeface="Segoe" pitchFamily="34" charset="0"/>
            </a:endParaRPr>
          </a:p>
        </p:txBody>
      </p:sp>
      <p:sp>
        <p:nvSpPr>
          <p:cNvPr id="31" name="TextBox 30"/>
          <p:cNvSpPr txBox="1"/>
          <p:nvPr/>
        </p:nvSpPr>
        <p:spPr>
          <a:xfrm>
            <a:off x="5440521" y="1685478"/>
            <a:ext cx="1449115" cy="184666"/>
          </a:xfrm>
          <a:prstGeom prst="rect">
            <a:avLst/>
          </a:prstGeom>
          <a:noFill/>
        </p:spPr>
        <p:txBody>
          <a:bodyPr wrap="none" lIns="0" tIns="0" rIns="0" bIns="0" rtlCol="0">
            <a:spAutoFit/>
          </a:bodyPr>
          <a:lstStyle/>
          <a:p>
            <a:pPr algn="ctr" defTabSz="1218531"/>
            <a:r>
              <a:rPr lang="en-US" sz="1200" i="1" dirty="0" smtClean="0">
                <a:gradFill>
                  <a:gsLst>
                    <a:gs pos="0">
                      <a:srgbClr val="000000">
                        <a:lumMod val="75000"/>
                        <a:lumOff val="25000"/>
                      </a:srgbClr>
                    </a:gs>
                    <a:gs pos="80000">
                      <a:srgbClr val="000000">
                        <a:lumMod val="65000"/>
                        <a:lumOff val="35000"/>
                      </a:srgbClr>
                    </a:gs>
                  </a:gsLst>
                  <a:lin ang="16200000" scaled="0"/>
                </a:gradFill>
                <a:latin typeface="Segoe" pitchFamily="34" charset="0"/>
              </a:rPr>
              <a:t>Excellence Indicators</a:t>
            </a:r>
            <a:endParaRPr lang="en-US" sz="1200" b="1" i="1" dirty="0" smtClean="0">
              <a:gradFill>
                <a:gsLst>
                  <a:gs pos="0">
                    <a:srgbClr val="000000">
                      <a:lumMod val="75000"/>
                      <a:lumOff val="25000"/>
                    </a:srgbClr>
                  </a:gs>
                  <a:gs pos="80000">
                    <a:srgbClr val="000000">
                      <a:lumMod val="65000"/>
                      <a:lumOff val="35000"/>
                    </a:srgbClr>
                  </a:gs>
                </a:gsLst>
                <a:lin ang="16200000" scaled="0"/>
              </a:gradFill>
              <a:latin typeface="Segoe" pitchFamily="34" charset="0"/>
            </a:endParaRPr>
          </a:p>
        </p:txBody>
      </p:sp>
      <p:sp>
        <p:nvSpPr>
          <p:cNvPr id="16" name="TextBox 15"/>
          <p:cNvSpPr txBox="1"/>
          <p:nvPr/>
        </p:nvSpPr>
        <p:spPr>
          <a:xfrm>
            <a:off x="652771" y="1304289"/>
            <a:ext cx="11271518" cy="307777"/>
          </a:xfrm>
          <a:prstGeom prst="rect">
            <a:avLst/>
          </a:prstGeom>
          <a:noFill/>
        </p:spPr>
        <p:txBody>
          <a:bodyPr wrap="square" lIns="0" tIns="0" rIns="0" bIns="0" rtlCol="0">
            <a:spAutoFit/>
          </a:bodyPr>
          <a:lstStyle/>
          <a:p>
            <a:pPr defTabSz="1218531"/>
            <a:r>
              <a:rPr lang="en-US" sz="20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Profiles of Excellence are the Centre of Gravity for Cloud as Coach…</a:t>
            </a:r>
            <a:endParaRPr lang="en-US" sz="20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sp>
        <p:nvSpPr>
          <p:cNvPr id="17" name="Rectangle 16"/>
          <p:cNvSpPr/>
          <p:nvPr/>
        </p:nvSpPr>
        <p:spPr bwMode="auto">
          <a:xfrm>
            <a:off x="1233352" y="2058169"/>
            <a:ext cx="10110356" cy="40087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442239" y="2129419"/>
            <a:ext cx="1879578" cy="38686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3" tIns="60947" rIns="60947" bIns="121893" numCol="1" spcCol="0" rtlCol="0" fromWordArt="0" anchor="b" anchorCtr="0" forceAA="0" compatLnSpc="1">
            <a:prstTxWarp prst="textNoShape">
              <a:avLst/>
            </a:prstTxWarp>
            <a:noAutofit/>
          </a:bodyPr>
          <a:lstStyle/>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Partner Manager</a:t>
            </a: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sz="1600" spc="-51" dirty="0">
                <a:gradFill>
                  <a:gsLst>
                    <a:gs pos="0">
                      <a:srgbClr val="FFFFFF"/>
                    </a:gs>
                    <a:gs pos="100000">
                      <a:srgbClr val="FFFFFF"/>
                    </a:gs>
                  </a:gsLst>
                  <a:lin ang="5400000" scaled="0"/>
                </a:gradFill>
                <a:ea typeface="Segoe UI" pitchFamily="34" charset="0"/>
                <a:cs typeface="Segoe UI" pitchFamily="34" charset="0"/>
              </a:rPr>
              <a:t>Profile </a:t>
            </a:r>
          </a:p>
          <a:p>
            <a:pPr defTabSz="913947" fontAlgn="base">
              <a:spcBef>
                <a:spcPct val="0"/>
              </a:spcBef>
              <a:spcAft>
                <a:spcPct val="0"/>
              </a:spcAft>
            </a:pPr>
            <a:r>
              <a:rPr lang="en-US" sz="1600" spc="-51" dirty="0">
                <a:gradFill>
                  <a:gsLst>
                    <a:gs pos="0">
                      <a:srgbClr val="FFFFFF"/>
                    </a:gs>
                    <a:gs pos="100000">
                      <a:srgbClr val="FFFFFF"/>
                    </a:gs>
                  </a:gsLst>
                  <a:lin ang="5400000" scaled="0"/>
                </a:gradFill>
                <a:ea typeface="Segoe UI" pitchFamily="34" charset="0"/>
                <a:cs typeface="Segoe UI" pitchFamily="34" charset="0"/>
              </a:rPr>
              <a:t>of Excellence</a:t>
            </a:r>
          </a:p>
        </p:txBody>
      </p:sp>
      <p:sp>
        <p:nvSpPr>
          <p:cNvPr id="20" name="Rectangle 19"/>
          <p:cNvSpPr/>
          <p:nvPr/>
        </p:nvSpPr>
        <p:spPr bwMode="auto">
          <a:xfrm>
            <a:off x="3445184" y="2131903"/>
            <a:ext cx="1878374" cy="187837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Clarity Seeker</a:t>
            </a:r>
            <a:endParaRPr lang="en-US"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sz="1050" spc="-51" dirty="0" smtClean="0">
                <a:gradFill>
                  <a:gsLst>
                    <a:gs pos="0">
                      <a:srgbClr val="FFFFFF"/>
                    </a:gs>
                    <a:gs pos="100000">
                      <a:srgbClr val="FFFFFF"/>
                    </a:gs>
                  </a:gsLst>
                  <a:lin ang="5400000" scaled="0"/>
                </a:gradFill>
                <a:ea typeface="Segoe UI" pitchFamily="34" charset="0"/>
                <a:cs typeface="Segoe UI" pitchFamily="34" charset="0"/>
              </a:rPr>
              <a:t>Builds Strategic Vision</a:t>
            </a:r>
            <a:endParaRPr lang="en-US" sz="1050"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sz="1050" spc="-51" dirty="0" smtClean="0">
                <a:gradFill>
                  <a:gsLst>
                    <a:gs pos="0">
                      <a:srgbClr val="FFFFFF"/>
                    </a:gs>
                    <a:gs pos="100000">
                      <a:srgbClr val="FFFFFF"/>
                    </a:gs>
                  </a:gsLst>
                  <a:lin ang="5400000" scaled="0"/>
                </a:gradFill>
                <a:ea typeface="Segoe UI" pitchFamily="34" charset="0"/>
                <a:cs typeface="Segoe UI" pitchFamily="34" charset="0"/>
              </a:rPr>
              <a:t>Collaborates with multiple sources</a:t>
            </a:r>
          </a:p>
          <a:p>
            <a:pPr defTabSz="913947" fontAlgn="base">
              <a:spcBef>
                <a:spcPct val="0"/>
              </a:spcBef>
              <a:spcAft>
                <a:spcPct val="0"/>
              </a:spcAft>
            </a:pPr>
            <a:r>
              <a:rPr lang="en-US" sz="1050" spc="-51" dirty="0" smtClean="0">
                <a:gradFill>
                  <a:gsLst>
                    <a:gs pos="0">
                      <a:srgbClr val="FFFFFF"/>
                    </a:gs>
                    <a:gs pos="100000">
                      <a:srgbClr val="FFFFFF"/>
                    </a:gs>
                  </a:gsLst>
                  <a:lin ang="5400000" scaled="0"/>
                </a:gradFill>
                <a:ea typeface="Segoe UI" pitchFamily="34" charset="0"/>
                <a:cs typeface="Segoe UI" pitchFamily="34" charset="0"/>
              </a:rPr>
              <a:t>Expresses oneself in ways that inspire</a:t>
            </a:r>
          </a:p>
          <a:p>
            <a:pPr defTabSz="913947" fontAlgn="base">
              <a:spcBef>
                <a:spcPct val="0"/>
              </a:spcBef>
              <a:spcAft>
                <a:spcPct val="0"/>
              </a:spcAft>
            </a:pPr>
            <a:r>
              <a:rPr lang="en-US" sz="1050" spc="-51" dirty="0" smtClean="0">
                <a:gradFill>
                  <a:gsLst>
                    <a:gs pos="0">
                      <a:srgbClr val="FFFFFF"/>
                    </a:gs>
                    <a:gs pos="100000">
                      <a:srgbClr val="FFFFFF"/>
                    </a:gs>
                  </a:gsLst>
                  <a:lin ang="5400000" scaled="0"/>
                </a:gradFill>
                <a:ea typeface="Segoe UI" pitchFamily="34" charset="0"/>
                <a:cs typeface="Segoe UI" pitchFamily="34" charset="0"/>
              </a:rPr>
              <a:t>Finds Bold ways to deliver value</a:t>
            </a:r>
          </a:p>
          <a:p>
            <a:pPr defTabSz="913947" fontAlgn="base">
              <a:spcBef>
                <a:spcPct val="0"/>
              </a:spcBef>
              <a:spcAft>
                <a:spcPct val="0"/>
              </a:spcAft>
            </a:pPr>
            <a:r>
              <a:rPr lang="en-US" sz="1050" spc="-51" dirty="0" smtClean="0">
                <a:gradFill>
                  <a:gsLst>
                    <a:gs pos="0">
                      <a:srgbClr val="FFFFFF"/>
                    </a:gs>
                    <a:gs pos="100000">
                      <a:srgbClr val="FFFFFF"/>
                    </a:gs>
                  </a:gsLst>
                  <a:lin ang="5400000" scaled="0"/>
                </a:gradFill>
                <a:ea typeface="Segoe UI" pitchFamily="34" charset="0"/>
                <a:cs typeface="Segoe UI" pitchFamily="34" charset="0"/>
              </a:rPr>
              <a:t>Breaks down the Challenge</a:t>
            </a:r>
          </a:p>
          <a:p>
            <a:pPr defTabSz="913947" fontAlgn="base">
              <a:spcBef>
                <a:spcPct val="0"/>
              </a:spcBef>
              <a:spcAft>
                <a:spcPct val="0"/>
              </a:spcAft>
            </a:pPr>
            <a:endParaRPr lang="en-US" sz="1000" spc="-51"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5440521" y="4117289"/>
            <a:ext cx="5788206" cy="18795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3" tIns="60947" rIns="60947" bIns="121893" numCol="1" spcCol="0" rtlCol="0" fromWordArt="0" anchor="b" anchorCtr="0" forceAA="0" compatLnSpc="1">
            <a:prstTxWarp prst="textNoShape">
              <a:avLst/>
            </a:prstTxWarp>
            <a:noAutofit/>
          </a:bodyPr>
          <a:lstStyle/>
          <a:p>
            <a:pPr marL="171450" indent="-171450" defTabSz="913947" fontAlgn="base">
              <a:spcBef>
                <a:spcPct val="0"/>
              </a:spcBef>
              <a:spcAft>
                <a:spcPct val="0"/>
              </a:spcAft>
              <a:buFont typeface="Wingdings" panose="05000000000000000000" pitchFamily="2" charset="2"/>
              <a:buChar char="q"/>
            </a:pPr>
            <a:r>
              <a:rPr lang="en-US" sz="1200" b="1" spc="-51" dirty="0">
                <a:gradFill>
                  <a:gsLst>
                    <a:gs pos="0">
                      <a:srgbClr val="FFFFFF"/>
                    </a:gs>
                    <a:gs pos="100000">
                      <a:srgbClr val="FFFFFF"/>
                    </a:gs>
                  </a:gsLst>
                  <a:lin ang="5400000" scaled="0"/>
                </a:gradFill>
                <a:ea typeface="Segoe UI" pitchFamily="34" charset="0"/>
                <a:cs typeface="Segoe UI" pitchFamily="34" charset="0"/>
              </a:rPr>
              <a:t>Challenges the assumptions of the partner </a:t>
            </a:r>
            <a:r>
              <a:rPr lang="en-US" sz="1200" spc="-51" dirty="0">
                <a:gradFill>
                  <a:gsLst>
                    <a:gs pos="0">
                      <a:srgbClr val="FFFFFF"/>
                    </a:gs>
                    <a:gs pos="100000">
                      <a:srgbClr val="FFFFFF"/>
                    </a:gs>
                  </a:gsLst>
                  <a:lin ang="5400000" scaled="0"/>
                </a:gradFill>
                <a:ea typeface="Segoe UI" pitchFamily="34" charset="0"/>
                <a:cs typeface="Segoe UI" pitchFamily="34" charset="0"/>
              </a:rPr>
              <a:t>and re-frames their world in ways they haven't thought or appreciated before…unlocks the key to </a:t>
            </a:r>
            <a:r>
              <a:rPr lang="en-US" sz="1200" spc="-51" dirty="0" smtClean="0">
                <a:gradFill>
                  <a:gsLst>
                    <a:gs pos="0">
                      <a:srgbClr val="FFFFFF"/>
                    </a:gs>
                    <a:gs pos="100000">
                      <a:srgbClr val="FFFFFF"/>
                    </a:gs>
                  </a:gsLst>
                  <a:lin ang="5400000" scaled="0"/>
                </a:gradFill>
                <a:ea typeface="Segoe UI" pitchFamily="34" charset="0"/>
                <a:cs typeface="Segoe UI" pitchFamily="34" charset="0"/>
              </a:rPr>
              <a:t>dilemmas </a:t>
            </a:r>
            <a:r>
              <a:rPr lang="en-US" sz="1200" spc="-51" dirty="0">
                <a:gradFill>
                  <a:gsLst>
                    <a:gs pos="0">
                      <a:srgbClr val="FFFFFF"/>
                    </a:gs>
                    <a:gs pos="100000">
                      <a:srgbClr val="FFFFFF"/>
                    </a:gs>
                  </a:gsLst>
                  <a:lin ang="5400000" scaled="0"/>
                </a:gradFill>
                <a:ea typeface="Segoe UI" pitchFamily="34" charset="0"/>
                <a:cs typeface="Segoe UI" pitchFamily="34" charset="0"/>
              </a:rPr>
              <a:t>facing </a:t>
            </a:r>
            <a:r>
              <a:rPr lang="en-US" sz="1200" spc="-51" dirty="0" smtClean="0">
                <a:gradFill>
                  <a:gsLst>
                    <a:gs pos="0">
                      <a:srgbClr val="FFFFFF"/>
                    </a:gs>
                    <a:gs pos="100000">
                      <a:srgbClr val="FFFFFF"/>
                    </a:gs>
                  </a:gsLst>
                  <a:lin ang="5400000" scaled="0"/>
                </a:gradFill>
                <a:ea typeface="Segoe UI" pitchFamily="34" charset="0"/>
                <a:cs typeface="Segoe UI" pitchFamily="34" charset="0"/>
              </a:rPr>
              <a:t>partners</a:t>
            </a:r>
          </a:p>
          <a:p>
            <a:pPr marL="171450" indent="-171450" defTabSz="913947" fontAlgn="base">
              <a:spcBef>
                <a:spcPct val="0"/>
              </a:spcBef>
              <a:spcAft>
                <a:spcPct val="0"/>
              </a:spcAft>
              <a:buFont typeface="Wingdings" panose="05000000000000000000" pitchFamily="2" charset="2"/>
              <a:buChar char="q"/>
            </a:pPr>
            <a:r>
              <a:rPr lang="en-US" sz="1200" b="1" spc="-51" dirty="0" smtClean="0">
                <a:gradFill>
                  <a:gsLst>
                    <a:gs pos="0">
                      <a:srgbClr val="FFFFFF"/>
                    </a:gs>
                    <a:gs pos="100000">
                      <a:srgbClr val="FFFFFF"/>
                    </a:gs>
                  </a:gsLst>
                  <a:lin ang="5400000" scaled="0"/>
                </a:gradFill>
                <a:ea typeface="Segoe UI" pitchFamily="34" charset="0"/>
                <a:cs typeface="Segoe UI" pitchFamily="34" charset="0"/>
              </a:rPr>
              <a:t>Able </a:t>
            </a:r>
            <a:r>
              <a:rPr lang="en-US" sz="1200" b="1" spc="-51" dirty="0">
                <a:gradFill>
                  <a:gsLst>
                    <a:gs pos="0">
                      <a:srgbClr val="FFFFFF"/>
                    </a:gs>
                    <a:gs pos="100000">
                      <a:srgbClr val="FFFFFF"/>
                    </a:gs>
                  </a:gsLst>
                  <a:lin ang="5400000" scaled="0"/>
                </a:gradFill>
                <a:ea typeface="Segoe UI" pitchFamily="34" charset="0"/>
                <a:cs typeface="Segoe UI" pitchFamily="34" charset="0"/>
              </a:rPr>
              <a:t>to ask powerful questions </a:t>
            </a:r>
            <a:r>
              <a:rPr lang="en-US" sz="1200" spc="-51" dirty="0">
                <a:gradFill>
                  <a:gsLst>
                    <a:gs pos="0">
                      <a:srgbClr val="FFFFFF"/>
                    </a:gs>
                    <a:gs pos="100000">
                      <a:srgbClr val="FFFFFF"/>
                    </a:gs>
                  </a:gsLst>
                  <a:lin ang="5400000" scaled="0"/>
                </a:gradFill>
                <a:ea typeface="Segoe UI" pitchFamily="34" charset="0"/>
                <a:cs typeface="Segoe UI" pitchFamily="34" charset="0"/>
              </a:rPr>
              <a:t>resulting from knowledge gained from immersing oneself in the dilemma and with the people who are most </a:t>
            </a:r>
            <a:r>
              <a:rPr lang="en-US" sz="1200" spc="-51" dirty="0" smtClean="0">
                <a:gradFill>
                  <a:gsLst>
                    <a:gs pos="0">
                      <a:srgbClr val="FFFFFF"/>
                    </a:gs>
                    <a:gs pos="100000">
                      <a:srgbClr val="FFFFFF"/>
                    </a:gs>
                  </a:gsLst>
                  <a:lin ang="5400000" scaled="0"/>
                </a:gradFill>
                <a:ea typeface="Segoe UI" pitchFamily="34" charset="0"/>
                <a:cs typeface="Segoe UI" pitchFamily="34" charset="0"/>
              </a:rPr>
              <a:t>impacted</a:t>
            </a:r>
          </a:p>
          <a:p>
            <a:pPr marL="171450" indent="-171450" defTabSz="913947" fontAlgn="base">
              <a:spcBef>
                <a:spcPct val="0"/>
              </a:spcBef>
              <a:spcAft>
                <a:spcPct val="0"/>
              </a:spcAft>
              <a:buFont typeface="Wingdings" panose="05000000000000000000" pitchFamily="2" charset="2"/>
              <a:buChar char="q"/>
            </a:pPr>
            <a:r>
              <a:rPr lang="en-US" sz="1200" spc="-51" dirty="0">
                <a:gradFill>
                  <a:gsLst>
                    <a:gs pos="0">
                      <a:srgbClr val="FFFFFF"/>
                    </a:gs>
                    <a:gs pos="100000">
                      <a:srgbClr val="FFFFFF"/>
                    </a:gs>
                  </a:gsLst>
                  <a:lin ang="5400000" scaled="0"/>
                </a:gradFill>
                <a:ea typeface="Segoe UI" pitchFamily="34" charset="0"/>
                <a:cs typeface="Segoe UI" pitchFamily="34" charset="0"/>
              </a:rPr>
              <a:t>Expert at connecting new insights about partner business opportunities linked back to the capabilities that only </a:t>
            </a:r>
            <a:r>
              <a:rPr lang="en-US" sz="1200" spc="-51" dirty="0" smtClean="0">
                <a:gradFill>
                  <a:gsLst>
                    <a:gs pos="0">
                      <a:srgbClr val="FFFFFF"/>
                    </a:gs>
                    <a:gs pos="100000">
                      <a:srgbClr val="FFFFFF"/>
                    </a:gs>
                  </a:gsLst>
                  <a:lin ang="5400000" scaled="0"/>
                </a:gradFill>
                <a:ea typeface="Segoe UI" pitchFamily="34" charset="0"/>
                <a:cs typeface="Segoe UI" pitchFamily="34" charset="0"/>
              </a:rPr>
              <a:t>the Company can </a:t>
            </a:r>
            <a:r>
              <a:rPr lang="en-US" sz="1200" spc="-51" dirty="0">
                <a:gradFill>
                  <a:gsLst>
                    <a:gs pos="0">
                      <a:srgbClr val="FFFFFF"/>
                    </a:gs>
                    <a:gs pos="100000">
                      <a:srgbClr val="FFFFFF"/>
                    </a:gs>
                  </a:gsLst>
                  <a:lin ang="5400000" scaled="0"/>
                </a:gradFill>
                <a:ea typeface="Segoe UI" pitchFamily="34" charset="0"/>
                <a:cs typeface="Segoe UI" pitchFamily="34" charset="0"/>
              </a:rPr>
              <a:t>offer…implies </a:t>
            </a:r>
            <a:r>
              <a:rPr lang="en-US" sz="1200" b="1" spc="-51" dirty="0">
                <a:gradFill>
                  <a:gsLst>
                    <a:gs pos="0">
                      <a:srgbClr val="FFFFFF"/>
                    </a:gs>
                    <a:gs pos="100000">
                      <a:srgbClr val="FFFFFF"/>
                    </a:gs>
                  </a:gsLst>
                  <a:lin ang="5400000" scaled="0"/>
                </a:gradFill>
                <a:ea typeface="Segoe UI" pitchFamily="34" charset="0"/>
                <a:cs typeface="Segoe UI" pitchFamily="34" charset="0"/>
              </a:rPr>
              <a:t>deep expertise of </a:t>
            </a:r>
            <a:r>
              <a:rPr lang="en-US" sz="1200" b="1" spc="-51" dirty="0" smtClean="0">
                <a:gradFill>
                  <a:gsLst>
                    <a:gs pos="0">
                      <a:srgbClr val="FFFFFF"/>
                    </a:gs>
                    <a:gs pos="100000">
                      <a:srgbClr val="FFFFFF"/>
                    </a:gs>
                  </a:gsLst>
                  <a:lin ang="5400000" scaled="0"/>
                </a:gradFill>
                <a:ea typeface="Segoe UI" pitchFamily="34" charset="0"/>
                <a:cs typeface="Segoe UI" pitchFamily="34" charset="0"/>
              </a:rPr>
              <a:t>“The Company“</a:t>
            </a:r>
          </a:p>
          <a:p>
            <a:pPr marL="171450" indent="-171450" defTabSz="913947" fontAlgn="base">
              <a:spcBef>
                <a:spcPct val="0"/>
              </a:spcBef>
              <a:spcAft>
                <a:spcPct val="0"/>
              </a:spcAft>
              <a:buFont typeface="Wingdings" panose="05000000000000000000" pitchFamily="2" charset="2"/>
              <a:buChar char="q"/>
            </a:pPr>
            <a:r>
              <a:rPr lang="en-US" sz="1200" b="1" spc="-51" dirty="0">
                <a:gradFill>
                  <a:gsLst>
                    <a:gs pos="0">
                      <a:srgbClr val="FFFFFF"/>
                    </a:gs>
                    <a:gs pos="100000">
                      <a:srgbClr val="FFFFFF"/>
                    </a:gs>
                  </a:gsLst>
                  <a:lin ang="5400000" scaled="0"/>
                </a:gradFill>
                <a:ea typeface="Segoe UI" pitchFamily="34" charset="0"/>
                <a:cs typeface="Segoe UI" pitchFamily="34" charset="0"/>
              </a:rPr>
              <a:t>Builds strong consensus across Partners tailoring messaging </a:t>
            </a:r>
            <a:r>
              <a:rPr lang="en-US" sz="1200" spc="-51" dirty="0">
                <a:gradFill>
                  <a:gsLst>
                    <a:gs pos="0">
                      <a:srgbClr val="FFFFFF"/>
                    </a:gs>
                    <a:gs pos="100000">
                      <a:srgbClr val="FFFFFF"/>
                    </a:gs>
                  </a:gsLst>
                  <a:lin ang="5400000" scaled="0"/>
                </a:gradFill>
                <a:ea typeface="Segoe UI" pitchFamily="34" charset="0"/>
                <a:cs typeface="Segoe UI" pitchFamily="34" charset="0"/>
              </a:rPr>
              <a:t>to different stakeholders to achieve maximum resonance and influence board room level decision </a:t>
            </a:r>
            <a:r>
              <a:rPr lang="en-US" sz="1200" spc="-51" dirty="0" smtClean="0">
                <a:gradFill>
                  <a:gsLst>
                    <a:gs pos="0">
                      <a:srgbClr val="FFFFFF"/>
                    </a:gs>
                    <a:gs pos="100000">
                      <a:srgbClr val="FFFFFF"/>
                    </a:gs>
                  </a:gsLst>
                  <a:lin ang="5400000" scaled="0"/>
                </a:gradFill>
                <a:ea typeface="Segoe UI" pitchFamily="34" charset="0"/>
                <a:cs typeface="Segoe UI" pitchFamily="34" charset="0"/>
              </a:rPr>
              <a:t>making</a:t>
            </a:r>
          </a:p>
        </p:txBody>
      </p:sp>
      <p:sp>
        <p:nvSpPr>
          <p:cNvPr id="22" name="Rectangle 21"/>
          <p:cNvSpPr/>
          <p:nvPr/>
        </p:nvSpPr>
        <p:spPr bwMode="auto">
          <a:xfrm>
            <a:off x="3445184" y="4118495"/>
            <a:ext cx="1878375" cy="187837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60944" bIns="121888"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Dilemma Flipper</a:t>
            </a:r>
            <a:endParaRPr lang="en-US"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sz="1100" spc="-51" dirty="0" smtClean="0">
                <a:gradFill>
                  <a:gsLst>
                    <a:gs pos="0">
                      <a:srgbClr val="FFFFFF"/>
                    </a:gs>
                    <a:gs pos="100000">
                      <a:srgbClr val="FFFFFF"/>
                    </a:gs>
                  </a:gsLst>
                  <a:lin ang="5400000" scaled="0"/>
                </a:gradFill>
                <a:ea typeface="Segoe UI" pitchFamily="34" charset="0"/>
                <a:cs typeface="Segoe UI" pitchFamily="34" charset="0"/>
              </a:rPr>
              <a:t>Challenges Partner Assumptions</a:t>
            </a:r>
          </a:p>
          <a:p>
            <a:pPr defTabSz="913947" fontAlgn="base">
              <a:spcBef>
                <a:spcPct val="0"/>
              </a:spcBef>
              <a:spcAft>
                <a:spcPct val="0"/>
              </a:spcAft>
            </a:pPr>
            <a:r>
              <a:rPr lang="en-US" sz="1100" spc="-51" dirty="0" smtClean="0">
                <a:gradFill>
                  <a:gsLst>
                    <a:gs pos="0">
                      <a:srgbClr val="FFFFFF"/>
                    </a:gs>
                    <a:gs pos="100000">
                      <a:srgbClr val="FFFFFF"/>
                    </a:gs>
                  </a:gsLst>
                  <a:lin ang="5400000" scaled="0"/>
                </a:gradFill>
                <a:ea typeface="Segoe UI" pitchFamily="34" charset="0"/>
                <a:cs typeface="Segoe UI" pitchFamily="34" charset="0"/>
              </a:rPr>
              <a:t>Asks Powerful Questions</a:t>
            </a:r>
          </a:p>
          <a:p>
            <a:pPr defTabSz="913947" fontAlgn="base">
              <a:spcBef>
                <a:spcPct val="0"/>
              </a:spcBef>
              <a:spcAft>
                <a:spcPct val="0"/>
              </a:spcAft>
            </a:pPr>
            <a:r>
              <a:rPr lang="en-US" sz="1100" spc="-51" dirty="0" smtClean="0">
                <a:gradFill>
                  <a:gsLst>
                    <a:gs pos="0">
                      <a:srgbClr val="FFFFFF"/>
                    </a:gs>
                    <a:gs pos="100000">
                      <a:srgbClr val="FFFFFF"/>
                    </a:gs>
                  </a:gsLst>
                  <a:lin ang="5400000" scaled="0"/>
                </a:gradFill>
                <a:ea typeface="Segoe UI" pitchFamily="34" charset="0"/>
                <a:cs typeface="Segoe UI" pitchFamily="34" charset="0"/>
              </a:rPr>
              <a:t>Connects Insights to The Company</a:t>
            </a:r>
          </a:p>
          <a:p>
            <a:pPr defTabSz="913947" fontAlgn="base">
              <a:spcBef>
                <a:spcPct val="0"/>
              </a:spcBef>
              <a:spcAft>
                <a:spcPct val="0"/>
              </a:spcAft>
            </a:pPr>
            <a:r>
              <a:rPr lang="en-US" sz="1100" spc="-51" dirty="0" smtClean="0">
                <a:gradFill>
                  <a:gsLst>
                    <a:gs pos="0">
                      <a:srgbClr val="FFFFFF"/>
                    </a:gs>
                    <a:gs pos="100000">
                      <a:srgbClr val="FFFFFF"/>
                    </a:gs>
                  </a:gsLst>
                  <a:lin ang="5400000" scaled="0"/>
                </a:gradFill>
                <a:ea typeface="Segoe UI" pitchFamily="34" charset="0"/>
                <a:cs typeface="Segoe UI" pitchFamily="34" charset="0"/>
              </a:rPr>
              <a:t>Builds Strong Consensus</a:t>
            </a:r>
          </a:p>
        </p:txBody>
      </p:sp>
      <p:sp>
        <p:nvSpPr>
          <p:cNvPr id="23" name="Rectangle 22"/>
          <p:cNvSpPr/>
          <p:nvPr/>
        </p:nvSpPr>
        <p:spPr bwMode="auto">
          <a:xfrm>
            <a:off x="5440521" y="2129419"/>
            <a:ext cx="5788206" cy="187837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171450" indent="-171450" defTabSz="913947" fontAlgn="base">
              <a:spcBef>
                <a:spcPct val="0"/>
              </a:spcBef>
              <a:spcAft>
                <a:spcPct val="0"/>
              </a:spcAft>
              <a:buFont typeface="Wingdings" panose="05000000000000000000" pitchFamily="2" charset="2"/>
              <a:buChar char="q"/>
            </a:pPr>
            <a:r>
              <a:rPr lang="en-US" sz="1200" spc="-51" dirty="0">
                <a:gradFill>
                  <a:gsLst>
                    <a:gs pos="0">
                      <a:srgbClr val="FFFFFF"/>
                    </a:gs>
                    <a:gs pos="100000">
                      <a:srgbClr val="FFFFFF"/>
                    </a:gs>
                  </a:gsLst>
                  <a:lin ang="5400000" scaled="0"/>
                </a:gradFill>
                <a:ea typeface="Segoe UI" pitchFamily="34" charset="0"/>
                <a:cs typeface="Segoe UI" pitchFamily="34" charset="0"/>
              </a:rPr>
              <a:t>Develops a compelling strategic </a:t>
            </a:r>
            <a:r>
              <a:rPr lang="en-US" sz="1200" spc="-51" dirty="0" smtClean="0">
                <a:gradFill>
                  <a:gsLst>
                    <a:gs pos="0">
                      <a:srgbClr val="FFFFFF"/>
                    </a:gs>
                    <a:gs pos="100000">
                      <a:srgbClr val="FFFFFF"/>
                    </a:gs>
                  </a:gsLst>
                  <a:lin ang="5400000" scaled="0"/>
                </a:gradFill>
                <a:ea typeface="Segoe UI" pitchFamily="34" charset="0"/>
                <a:cs typeface="Segoe UI" pitchFamily="34" charset="0"/>
              </a:rPr>
              <a:t>vision; </a:t>
            </a:r>
            <a:r>
              <a:rPr lang="en-US" sz="1200" b="1" spc="-51" dirty="0" smtClean="0">
                <a:gradFill>
                  <a:gsLst>
                    <a:gs pos="0">
                      <a:srgbClr val="FFFFFF"/>
                    </a:gs>
                    <a:gs pos="100000">
                      <a:srgbClr val="FFFFFF"/>
                    </a:gs>
                  </a:gsLst>
                  <a:lin ang="5400000" scaled="0"/>
                </a:gradFill>
                <a:ea typeface="Segoe UI" pitchFamily="34" charset="0"/>
                <a:cs typeface="Segoe UI" pitchFamily="34" charset="0"/>
              </a:rPr>
              <a:t>Partner Building Plan </a:t>
            </a:r>
            <a:r>
              <a:rPr lang="en-US" sz="1200" spc="-51" dirty="0">
                <a:gradFill>
                  <a:gsLst>
                    <a:gs pos="0">
                      <a:srgbClr val="FFFFFF"/>
                    </a:gs>
                    <a:gs pos="100000">
                      <a:srgbClr val="FFFFFF"/>
                    </a:gs>
                  </a:gsLst>
                  <a:lin ang="5400000" scaled="0"/>
                </a:gradFill>
                <a:ea typeface="Segoe UI" pitchFamily="34" charset="0"/>
                <a:cs typeface="Segoe UI" pitchFamily="34" charset="0"/>
              </a:rPr>
              <a:t>as a way to set goals/align with the </a:t>
            </a:r>
            <a:r>
              <a:rPr lang="en-US" sz="1200" spc="-51" dirty="0" smtClean="0">
                <a:gradFill>
                  <a:gsLst>
                    <a:gs pos="0">
                      <a:srgbClr val="FFFFFF"/>
                    </a:gs>
                    <a:gs pos="100000">
                      <a:srgbClr val="FFFFFF"/>
                    </a:gs>
                  </a:gsLst>
                  <a:lin ang="5400000" scaled="0"/>
                </a:gradFill>
                <a:ea typeface="Segoe UI" pitchFamily="34" charset="0"/>
                <a:cs typeface="Segoe UI" pitchFamily="34" charset="0"/>
              </a:rPr>
              <a:t>product </a:t>
            </a:r>
            <a:r>
              <a:rPr lang="en-US" sz="1200" spc="-51" dirty="0">
                <a:gradFill>
                  <a:gsLst>
                    <a:gs pos="0">
                      <a:srgbClr val="FFFFFF"/>
                    </a:gs>
                    <a:gs pos="100000">
                      <a:srgbClr val="FFFFFF"/>
                    </a:gs>
                  </a:gsLst>
                  <a:lin ang="5400000" scaled="0"/>
                </a:gradFill>
                <a:ea typeface="Segoe UI" pitchFamily="34" charset="0"/>
                <a:cs typeface="Segoe UI" pitchFamily="34" charset="0"/>
              </a:rPr>
              <a:t>and Industry forecasts and local market </a:t>
            </a:r>
            <a:r>
              <a:rPr lang="en-US" sz="1200" spc="-51" dirty="0" smtClean="0">
                <a:gradFill>
                  <a:gsLst>
                    <a:gs pos="0">
                      <a:srgbClr val="FFFFFF"/>
                    </a:gs>
                    <a:gs pos="100000">
                      <a:srgbClr val="FFFFFF"/>
                    </a:gs>
                  </a:gsLst>
                  <a:lin ang="5400000" scaled="0"/>
                </a:gradFill>
                <a:ea typeface="Segoe UI" pitchFamily="34" charset="0"/>
                <a:cs typeface="Segoe UI" pitchFamily="34" charset="0"/>
              </a:rPr>
              <a:t>opportunity</a:t>
            </a:r>
          </a:p>
          <a:p>
            <a:pPr marL="171450" indent="-171450" defTabSz="913947" fontAlgn="base">
              <a:spcBef>
                <a:spcPct val="0"/>
              </a:spcBef>
              <a:spcAft>
                <a:spcPct val="0"/>
              </a:spcAft>
              <a:buFont typeface="Wingdings" panose="05000000000000000000" pitchFamily="2" charset="2"/>
              <a:buChar char="q"/>
            </a:pPr>
            <a:r>
              <a:rPr lang="en-US" sz="1200" b="1" spc="-51" dirty="0">
                <a:gradFill>
                  <a:gsLst>
                    <a:gs pos="0">
                      <a:srgbClr val="FFFFFF"/>
                    </a:gs>
                    <a:gs pos="100000">
                      <a:srgbClr val="FFFFFF"/>
                    </a:gs>
                  </a:gsLst>
                  <a:lin ang="5400000" scaled="0"/>
                </a:gradFill>
                <a:ea typeface="Segoe UI" pitchFamily="34" charset="0"/>
                <a:cs typeface="Segoe UI" pitchFamily="34" charset="0"/>
              </a:rPr>
              <a:t>Seeks input from multiple sources </a:t>
            </a:r>
            <a:r>
              <a:rPr lang="en-US" sz="1200" spc="-51" dirty="0">
                <a:gradFill>
                  <a:gsLst>
                    <a:gs pos="0">
                      <a:srgbClr val="FFFFFF"/>
                    </a:gs>
                    <a:gs pos="100000">
                      <a:srgbClr val="FFFFFF"/>
                    </a:gs>
                  </a:gsLst>
                  <a:lin ang="5400000" scaled="0"/>
                </a:gradFill>
                <a:ea typeface="Segoe UI" pitchFamily="34" charset="0"/>
                <a:cs typeface="Segoe UI" pitchFamily="34" charset="0"/>
              </a:rPr>
              <a:t>including corporate and cross-segment stakeholders often assessing multiple scenarios before honing in on the chosen </a:t>
            </a:r>
            <a:r>
              <a:rPr lang="en-US" sz="1200" spc="-51" dirty="0" smtClean="0">
                <a:gradFill>
                  <a:gsLst>
                    <a:gs pos="0">
                      <a:srgbClr val="FFFFFF"/>
                    </a:gs>
                    <a:gs pos="100000">
                      <a:srgbClr val="FFFFFF"/>
                    </a:gs>
                  </a:gsLst>
                  <a:lin ang="5400000" scaled="0"/>
                </a:gradFill>
                <a:ea typeface="Segoe UI" pitchFamily="34" charset="0"/>
                <a:cs typeface="Segoe UI" pitchFamily="34" charset="0"/>
              </a:rPr>
              <a:t>strategy</a:t>
            </a:r>
          </a:p>
          <a:p>
            <a:pPr marL="171450" indent="-171450" defTabSz="913947" fontAlgn="base">
              <a:spcBef>
                <a:spcPct val="0"/>
              </a:spcBef>
              <a:spcAft>
                <a:spcPct val="0"/>
              </a:spcAft>
              <a:buFont typeface="Wingdings" panose="05000000000000000000" pitchFamily="2" charset="2"/>
              <a:buChar char="q"/>
            </a:pPr>
            <a:r>
              <a:rPr lang="en-US" sz="1200" b="1" spc="-51" dirty="0">
                <a:gradFill>
                  <a:gsLst>
                    <a:gs pos="0">
                      <a:srgbClr val="FFFFFF"/>
                    </a:gs>
                    <a:gs pos="100000">
                      <a:srgbClr val="FFFFFF"/>
                    </a:gs>
                  </a:gsLst>
                  <a:lin ang="5400000" scaled="0"/>
                </a:gradFill>
                <a:ea typeface="Segoe UI" pitchFamily="34" charset="0"/>
                <a:cs typeface="Segoe UI" pitchFamily="34" charset="0"/>
              </a:rPr>
              <a:t>Able to express oneself clearly in ways that inspire others </a:t>
            </a:r>
            <a:r>
              <a:rPr lang="en-US" sz="1200" spc="-51" dirty="0">
                <a:gradFill>
                  <a:gsLst>
                    <a:gs pos="0">
                      <a:srgbClr val="FFFFFF"/>
                    </a:gs>
                    <a:gs pos="100000">
                      <a:srgbClr val="FFFFFF"/>
                    </a:gs>
                  </a:gsLst>
                  <a:lin ang="5400000" scaled="0"/>
                </a:gradFill>
                <a:ea typeface="Segoe UI" pitchFamily="34" charset="0"/>
                <a:cs typeface="Segoe UI" pitchFamily="34" charset="0"/>
              </a:rPr>
              <a:t>to follow and make sharp statements about the future with an enthusiasm that attracts </a:t>
            </a:r>
            <a:r>
              <a:rPr lang="en-US" sz="1200" spc="-51" dirty="0" smtClean="0">
                <a:gradFill>
                  <a:gsLst>
                    <a:gs pos="0">
                      <a:srgbClr val="FFFFFF"/>
                    </a:gs>
                    <a:gs pos="100000">
                      <a:srgbClr val="FFFFFF"/>
                    </a:gs>
                  </a:gsLst>
                  <a:lin ang="5400000" scaled="0"/>
                </a:gradFill>
                <a:ea typeface="Segoe UI" pitchFamily="34" charset="0"/>
                <a:cs typeface="Segoe UI" pitchFamily="34" charset="0"/>
              </a:rPr>
              <a:t>others</a:t>
            </a:r>
          </a:p>
          <a:p>
            <a:pPr marL="171450" indent="-171450" defTabSz="913947" fontAlgn="base">
              <a:spcBef>
                <a:spcPct val="0"/>
              </a:spcBef>
              <a:spcAft>
                <a:spcPct val="0"/>
              </a:spcAft>
              <a:buFont typeface="Wingdings" panose="05000000000000000000" pitchFamily="2" charset="2"/>
              <a:buChar char="q"/>
            </a:pPr>
            <a:r>
              <a:rPr lang="en-US" sz="1200" spc="-51" dirty="0">
                <a:gradFill>
                  <a:gsLst>
                    <a:gs pos="0">
                      <a:srgbClr val="FFFFFF"/>
                    </a:gs>
                    <a:gs pos="100000">
                      <a:srgbClr val="FFFFFF"/>
                    </a:gs>
                  </a:gsLst>
                  <a:lin ang="5400000" scaled="0"/>
                </a:gradFill>
                <a:ea typeface="Segoe UI" pitchFamily="34" charset="0"/>
                <a:cs typeface="Segoe UI" pitchFamily="34" charset="0"/>
              </a:rPr>
              <a:t>Has the in-built maker instinct, a </a:t>
            </a:r>
            <a:r>
              <a:rPr lang="en-US" sz="1200" b="1" spc="-51" dirty="0">
                <a:gradFill>
                  <a:gsLst>
                    <a:gs pos="0">
                      <a:srgbClr val="FFFFFF"/>
                    </a:gs>
                    <a:gs pos="100000">
                      <a:srgbClr val="FFFFFF"/>
                    </a:gs>
                  </a:gsLst>
                  <a:lin ang="5400000" scaled="0"/>
                </a:gradFill>
                <a:ea typeface="Segoe UI" pitchFamily="34" charset="0"/>
                <a:cs typeface="Segoe UI" pitchFamily="34" charset="0"/>
              </a:rPr>
              <a:t>drive to develop new Partners and ways to deliver value</a:t>
            </a:r>
            <a:r>
              <a:rPr lang="en-US" sz="1200" spc="-51" dirty="0">
                <a:gradFill>
                  <a:gsLst>
                    <a:gs pos="0">
                      <a:srgbClr val="FFFFFF"/>
                    </a:gs>
                    <a:gs pos="100000">
                      <a:srgbClr val="FFFFFF"/>
                    </a:gs>
                  </a:gsLst>
                  <a:lin ang="5400000" scaled="0"/>
                </a:gradFill>
                <a:ea typeface="Segoe UI" pitchFamily="34" charset="0"/>
                <a:cs typeface="Segoe UI" pitchFamily="34" charset="0"/>
              </a:rPr>
              <a:t>. Likes to see "BOLD" ideas develop, understand relationships and influence what </a:t>
            </a:r>
            <a:r>
              <a:rPr lang="en-US" sz="1200" spc="-51" dirty="0" smtClean="0">
                <a:gradFill>
                  <a:gsLst>
                    <a:gs pos="0">
                      <a:srgbClr val="FFFFFF"/>
                    </a:gs>
                    <a:gs pos="100000">
                      <a:srgbClr val="FFFFFF"/>
                    </a:gs>
                  </a:gsLst>
                  <a:lin ang="5400000" scaled="0"/>
                </a:gradFill>
                <a:ea typeface="Segoe UI" pitchFamily="34" charset="0"/>
                <a:cs typeface="Segoe UI" pitchFamily="34" charset="0"/>
              </a:rPr>
              <a:t>happens</a:t>
            </a:r>
          </a:p>
        </p:txBody>
      </p:sp>
      <p:sp>
        <p:nvSpPr>
          <p:cNvPr id="24" name="Rectangle 23"/>
          <p:cNvSpPr/>
          <p:nvPr/>
        </p:nvSpPr>
        <p:spPr>
          <a:xfrm>
            <a:off x="4999495" y="2129419"/>
            <a:ext cx="324063" cy="338554"/>
          </a:xfrm>
          <a:prstGeom prst="rect">
            <a:avLst/>
          </a:prstGeom>
          <a:solidFill>
            <a:schemeClr val="tx1"/>
          </a:solidFill>
        </p:spPr>
        <p:txBody>
          <a:bodyPr wrap="none">
            <a:spAutoFit/>
          </a:bodyPr>
          <a:lstStyle/>
          <a:p>
            <a:pPr lvl="0" defTabSz="685609" fontAlgn="base">
              <a:spcBef>
                <a:spcPct val="0"/>
              </a:spcBef>
              <a:spcAft>
                <a:spcPct val="0"/>
              </a:spcAft>
              <a:defRPr/>
            </a:pPr>
            <a:r>
              <a:rPr lang="en-US" sz="1600" kern="0" spc="-38" dirty="0" smtClean="0">
                <a:gradFill>
                  <a:gsLst>
                    <a:gs pos="0">
                      <a:srgbClr val="FFFFFF"/>
                    </a:gs>
                    <a:gs pos="100000">
                      <a:srgbClr val="FFFFFF"/>
                    </a:gs>
                  </a:gsLst>
                  <a:lin ang="5400000" scaled="0"/>
                </a:gradFill>
                <a:ea typeface="Segoe UI" pitchFamily="34" charset="0"/>
                <a:cs typeface="Segoe UI" pitchFamily="34" charset="0"/>
              </a:rPr>
              <a:t>A</a:t>
            </a:r>
            <a:endParaRPr lang="en-US" sz="1600" kern="0" spc="-38"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a:xfrm>
            <a:off x="5026746" y="4117289"/>
            <a:ext cx="296813" cy="338554"/>
          </a:xfrm>
          <a:prstGeom prst="rect">
            <a:avLst/>
          </a:prstGeom>
          <a:solidFill>
            <a:schemeClr val="tx1"/>
          </a:solidFill>
        </p:spPr>
        <p:txBody>
          <a:bodyPr wrap="none">
            <a:spAutoFit/>
          </a:bodyPr>
          <a:lstStyle/>
          <a:p>
            <a:pPr lvl="0" defTabSz="685609" fontAlgn="base">
              <a:spcBef>
                <a:spcPct val="0"/>
              </a:spcBef>
              <a:spcAft>
                <a:spcPct val="0"/>
              </a:spcAft>
              <a:defRPr/>
            </a:pPr>
            <a:r>
              <a:rPr lang="en-US" sz="1600" kern="0" spc="-38" dirty="0" smtClean="0">
                <a:gradFill>
                  <a:gsLst>
                    <a:gs pos="0">
                      <a:srgbClr val="FFFFFF"/>
                    </a:gs>
                    <a:gs pos="100000">
                      <a:srgbClr val="FFFFFF"/>
                    </a:gs>
                  </a:gsLst>
                  <a:lin ang="5400000" scaled="0"/>
                </a:gradFill>
                <a:ea typeface="Segoe UI" pitchFamily="34" charset="0"/>
                <a:cs typeface="Segoe UI" pitchFamily="34" charset="0"/>
              </a:rPr>
              <a:t>B</a:t>
            </a:r>
            <a:endParaRPr lang="en-US" sz="1600" kern="0" spc="-38"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1442239" y="2198810"/>
            <a:ext cx="1879578" cy="2527914"/>
          </a:xfrm>
          <a:prstGeom prst="rect">
            <a:avLst/>
          </a:prstGeom>
        </p:spPr>
      </p:pic>
    </p:spTree>
    <p:extLst>
      <p:ext uri="{BB962C8B-B14F-4D97-AF65-F5344CB8AC3E}">
        <p14:creationId xmlns:p14="http://schemas.microsoft.com/office/powerpoint/2010/main" val="2859020845"/>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402202" y="1943009"/>
            <a:ext cx="11572084" cy="4083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smtClean="0"/>
              <a:t>Lessons Learnt</a:t>
            </a:r>
            <a:endParaRPr lang="en-US" dirty="0"/>
          </a:p>
        </p:txBody>
      </p:sp>
      <p:sp>
        <p:nvSpPr>
          <p:cNvPr id="7" name="Rectangle 6"/>
          <p:cNvSpPr/>
          <p:nvPr/>
        </p:nvSpPr>
        <p:spPr bwMode="auto">
          <a:xfrm>
            <a:off x="3361509" y="2029107"/>
            <a:ext cx="2743200" cy="389826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defTabSz="913673" fontAlgn="base">
              <a:spcBef>
                <a:spcPct val="0"/>
              </a:spcBef>
              <a:spcAft>
                <a:spcPct val="0"/>
              </a:spcAft>
            </a:pPr>
            <a:endParaRPr lang="en-US" b="1" spc="-51" dirty="0" smtClean="0">
              <a:gradFill>
                <a:gsLst>
                  <a:gs pos="0">
                    <a:srgbClr val="FFFFFF"/>
                  </a:gs>
                  <a:gs pos="100000">
                    <a:srgbClr val="FFFFFF"/>
                  </a:gs>
                </a:gsLst>
                <a:lin ang="5400000" scaled="0"/>
              </a:gradFill>
              <a:ea typeface="Segoe UI" pitchFamily="34" charset="0"/>
              <a:cs typeface="Segoe UI" pitchFamily="34" charset="0"/>
            </a:endParaRPr>
          </a:p>
          <a:p>
            <a:pPr defTabSz="913673"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Encouraging Feedback</a:t>
            </a:r>
            <a:endParaRPr lang="en-US" b="1" spc="-51" dirty="0">
              <a:gradFill>
                <a:gsLst>
                  <a:gs pos="0">
                    <a:srgbClr val="FFFFFF"/>
                  </a:gs>
                  <a:gs pos="100000">
                    <a:srgbClr val="FFFFFF"/>
                  </a:gs>
                </a:gsLst>
                <a:lin ang="5400000" scaled="0"/>
              </a:gradFill>
              <a:ea typeface="Segoe UI" pitchFamily="34" charset="0"/>
              <a:cs typeface="Segoe UI" pitchFamily="34" charset="0"/>
            </a:endParaRPr>
          </a:p>
          <a:p>
            <a:pPr marL="227013" indent="-227013" defTabSz="914126">
              <a:buFont typeface="Wingdings" panose="05000000000000000000" pitchFamily="2" charset="2"/>
              <a:buChar char="§"/>
            </a:pPr>
            <a:r>
              <a:rPr lang="en-US" sz="1400" dirty="0" smtClean="0">
                <a:solidFill>
                  <a:srgbClr val="FFFFFF"/>
                </a:solidFill>
              </a:rPr>
              <a:t>Data is only as good as the quality of feedback</a:t>
            </a:r>
          </a:p>
          <a:p>
            <a:pPr marL="227013" indent="-227013" defTabSz="914126">
              <a:buFont typeface="Wingdings" panose="05000000000000000000" pitchFamily="2" charset="2"/>
              <a:buChar char="§"/>
            </a:pPr>
            <a:r>
              <a:rPr lang="en-US" sz="1400" dirty="0" smtClean="0">
                <a:solidFill>
                  <a:srgbClr val="FFFFFF"/>
                </a:solidFill>
              </a:rPr>
              <a:t>Ways to make sure the Quality &amp; Frequency is good:</a:t>
            </a:r>
          </a:p>
          <a:p>
            <a:pPr marL="339725" lvl="1" indent="-107950" defTabSz="914126">
              <a:buFont typeface="Wingdings" panose="05000000000000000000" pitchFamily="2" charset="2"/>
              <a:buChar char="§"/>
            </a:pPr>
            <a:r>
              <a:rPr lang="en-US" sz="1400" dirty="0" smtClean="0">
                <a:solidFill>
                  <a:srgbClr val="FFFFFF"/>
                </a:solidFill>
              </a:rPr>
              <a:t>Make it Self-Administered</a:t>
            </a:r>
          </a:p>
          <a:p>
            <a:pPr marL="339725" lvl="1" indent="-107950" defTabSz="914126">
              <a:buFont typeface="Wingdings" panose="05000000000000000000" pitchFamily="2" charset="2"/>
              <a:buChar char="§"/>
            </a:pPr>
            <a:r>
              <a:rPr lang="en-US" sz="1400" dirty="0" smtClean="0">
                <a:solidFill>
                  <a:srgbClr val="FFFFFF"/>
                </a:solidFill>
              </a:rPr>
              <a:t>Reward Feedback</a:t>
            </a:r>
          </a:p>
          <a:p>
            <a:pPr marL="339725" lvl="1" indent="-107950" defTabSz="914126">
              <a:buFont typeface="Wingdings" panose="05000000000000000000" pitchFamily="2" charset="2"/>
              <a:buChar char="§"/>
            </a:pPr>
            <a:r>
              <a:rPr lang="en-US" sz="1400" dirty="0" smtClean="0">
                <a:solidFill>
                  <a:srgbClr val="FFFFFF"/>
                </a:solidFill>
              </a:rPr>
              <a:t>Build Dashboards</a:t>
            </a:r>
          </a:p>
          <a:p>
            <a:pPr marL="339725" lvl="1" indent="-107950" defTabSz="914126">
              <a:buFont typeface="Wingdings" panose="05000000000000000000" pitchFamily="2" charset="2"/>
              <a:buChar char="§"/>
            </a:pPr>
            <a:r>
              <a:rPr lang="en-US" sz="1400" dirty="0" smtClean="0">
                <a:solidFill>
                  <a:srgbClr val="FFFFFF"/>
                </a:solidFill>
              </a:rPr>
              <a:t>Avoid Annual </a:t>
            </a:r>
            <a:r>
              <a:rPr lang="en-US" sz="1400" dirty="0">
                <a:solidFill>
                  <a:srgbClr val="FFFFFF"/>
                </a:solidFill>
              </a:rPr>
              <a:t>C</a:t>
            </a:r>
            <a:r>
              <a:rPr lang="en-US" sz="1400" dirty="0" smtClean="0">
                <a:solidFill>
                  <a:srgbClr val="FFFFFF"/>
                </a:solidFill>
              </a:rPr>
              <a:t>ycles</a:t>
            </a:r>
          </a:p>
          <a:p>
            <a:pPr marL="339725" lvl="1" indent="-107950" defTabSz="914126">
              <a:buFont typeface="Wingdings" panose="05000000000000000000" pitchFamily="2" charset="2"/>
              <a:buChar char="§"/>
            </a:pPr>
            <a:r>
              <a:rPr lang="en-US" sz="1400" dirty="0" smtClean="0">
                <a:solidFill>
                  <a:srgbClr val="FFFFFF"/>
                </a:solidFill>
              </a:rPr>
              <a:t>Encourage regular feedback cycles weekly with 2-3-5 questions</a:t>
            </a:r>
          </a:p>
          <a:p>
            <a:pPr marL="339725" lvl="1" indent="-107950" defTabSz="914126">
              <a:buFont typeface="Wingdings" panose="05000000000000000000" pitchFamily="2" charset="2"/>
              <a:buChar char="§"/>
            </a:pPr>
            <a:r>
              <a:rPr lang="en-US" sz="1400" dirty="0" smtClean="0">
                <a:solidFill>
                  <a:srgbClr val="FFFFFF"/>
                </a:solidFill>
              </a:rPr>
              <a:t>Always Give back something meaningful in return</a:t>
            </a:r>
          </a:p>
        </p:txBody>
      </p:sp>
      <p:sp>
        <p:nvSpPr>
          <p:cNvPr id="8" name="Rectangle 7"/>
          <p:cNvSpPr/>
          <p:nvPr/>
        </p:nvSpPr>
        <p:spPr bwMode="auto">
          <a:xfrm>
            <a:off x="9121540" y="2029107"/>
            <a:ext cx="2729337" cy="3898267"/>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defTabSz="914126"/>
            <a:endParaRPr lang="en-US" b="1" dirty="0" smtClean="0">
              <a:solidFill>
                <a:srgbClr val="FFFFFF"/>
              </a:solidFill>
            </a:endParaRPr>
          </a:p>
          <a:p>
            <a:pPr defTabSz="914126"/>
            <a:r>
              <a:rPr lang="en-US" b="1" dirty="0" smtClean="0">
                <a:solidFill>
                  <a:srgbClr val="FFFFFF"/>
                </a:solidFill>
              </a:rPr>
              <a:t>Goal Setting</a:t>
            </a:r>
            <a:endParaRPr lang="en-US" b="1" dirty="0">
              <a:solidFill>
                <a:srgbClr val="FFFFFF"/>
              </a:solidFill>
            </a:endParaRPr>
          </a:p>
          <a:p>
            <a:pPr marL="171450" indent="-171450" defTabSz="914126">
              <a:buFont typeface="Wingdings" panose="05000000000000000000" pitchFamily="2" charset="2"/>
              <a:buChar char="§"/>
            </a:pPr>
            <a:r>
              <a:rPr lang="en-US" sz="1400" dirty="0" smtClean="0">
                <a:solidFill>
                  <a:srgbClr val="FFFFFF"/>
                </a:solidFill>
              </a:rPr>
              <a:t>Establish Community Goals</a:t>
            </a:r>
          </a:p>
          <a:p>
            <a:pPr marL="171450" indent="-171450" defTabSz="914126">
              <a:buFont typeface="Wingdings" panose="05000000000000000000" pitchFamily="2" charset="2"/>
              <a:buChar char="§"/>
            </a:pPr>
            <a:r>
              <a:rPr lang="en-US" sz="1400" dirty="0" smtClean="0">
                <a:solidFill>
                  <a:srgbClr val="FFFFFF"/>
                </a:solidFill>
              </a:rPr>
              <a:t>Rally Frontline Managers and Community around Gap to Goals</a:t>
            </a:r>
          </a:p>
          <a:p>
            <a:pPr marL="171450" indent="-171450" defTabSz="914126">
              <a:buFont typeface="Wingdings" panose="05000000000000000000" pitchFamily="2" charset="2"/>
              <a:buChar char="§"/>
            </a:pPr>
            <a:r>
              <a:rPr lang="en-US" sz="1400" dirty="0" smtClean="0">
                <a:solidFill>
                  <a:srgbClr val="FFFFFF"/>
                </a:solidFill>
              </a:rPr>
              <a:t>Reward progress for reaching Goals</a:t>
            </a:r>
          </a:p>
          <a:p>
            <a:pPr marL="171450" indent="-171450" defTabSz="914126">
              <a:buFont typeface="Wingdings" panose="05000000000000000000" pitchFamily="2" charset="2"/>
              <a:buChar char="§"/>
            </a:pPr>
            <a:r>
              <a:rPr lang="en-US" sz="1400" dirty="0" smtClean="0">
                <a:solidFill>
                  <a:srgbClr val="FFFFFF"/>
                </a:solidFill>
              </a:rPr>
              <a:t>Develop personal badges and awards from Key Stakeholders </a:t>
            </a:r>
          </a:p>
          <a:p>
            <a:pPr marL="171450" indent="-171450" defTabSz="914126">
              <a:buFont typeface="Wingdings" panose="05000000000000000000" pitchFamily="2" charset="2"/>
              <a:buChar char="§"/>
            </a:pPr>
            <a:r>
              <a:rPr lang="en-US" sz="1400" dirty="0" smtClean="0">
                <a:solidFill>
                  <a:srgbClr val="FFFFFF"/>
                </a:solidFill>
              </a:rPr>
              <a:t>Publicize Key Stakeholders giving awards</a:t>
            </a:r>
          </a:p>
          <a:p>
            <a:pPr marL="171450" indent="-171450" defTabSz="914126">
              <a:buFont typeface="Wingdings" panose="05000000000000000000" pitchFamily="2" charset="2"/>
              <a:buChar char="§"/>
            </a:pPr>
            <a:r>
              <a:rPr lang="en-US" sz="1400" dirty="0" smtClean="0">
                <a:solidFill>
                  <a:srgbClr val="FFFFFF"/>
                </a:solidFill>
              </a:rPr>
              <a:t>Link into main conversation feed such as Yammer</a:t>
            </a:r>
          </a:p>
        </p:txBody>
      </p:sp>
      <p:sp>
        <p:nvSpPr>
          <p:cNvPr id="10" name="Rectangle 9"/>
          <p:cNvSpPr/>
          <p:nvPr/>
        </p:nvSpPr>
        <p:spPr bwMode="auto">
          <a:xfrm>
            <a:off x="519113" y="2029107"/>
            <a:ext cx="2735027" cy="389826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defTabSz="913673" fontAlgn="base">
              <a:spcBef>
                <a:spcPct val="0"/>
              </a:spcBef>
              <a:spcAft>
                <a:spcPct val="0"/>
              </a:spcAft>
            </a:pPr>
            <a:endParaRPr lang="en-US" b="1" spc="-51" dirty="0" smtClean="0">
              <a:gradFill>
                <a:gsLst>
                  <a:gs pos="0">
                    <a:srgbClr val="FFFFFF"/>
                  </a:gs>
                  <a:gs pos="100000">
                    <a:srgbClr val="FFFFFF"/>
                  </a:gs>
                </a:gsLst>
                <a:lin ang="5400000" scaled="0"/>
              </a:gradFill>
              <a:ea typeface="Segoe UI" pitchFamily="34" charset="0"/>
              <a:cs typeface="Segoe UI" pitchFamily="34" charset="0"/>
            </a:endParaRPr>
          </a:p>
          <a:p>
            <a:pPr defTabSz="913673"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Normalizing Data</a:t>
            </a:r>
            <a:endParaRPr lang="en-US" b="1" spc="-51" dirty="0">
              <a:gradFill>
                <a:gsLst>
                  <a:gs pos="0">
                    <a:srgbClr val="FFFFFF"/>
                  </a:gs>
                  <a:gs pos="100000">
                    <a:srgbClr val="FFFFFF"/>
                  </a:gs>
                </a:gsLst>
                <a:lin ang="5400000" scaled="0"/>
              </a:gradFill>
              <a:ea typeface="Segoe UI" pitchFamily="34" charset="0"/>
              <a:cs typeface="Segoe UI" pitchFamily="34" charset="0"/>
            </a:endParaRPr>
          </a:p>
          <a:p>
            <a:pPr marL="171450" indent="-171450" defTabSz="913673" fontAlgn="base">
              <a:spcBef>
                <a:spcPct val="0"/>
              </a:spcBef>
              <a:spcAft>
                <a:spcPct val="0"/>
              </a:spcAft>
              <a:buFont typeface="Wingdings" panose="05000000000000000000" pitchFamily="2" charset="2"/>
              <a:buChar char="§"/>
            </a:pPr>
            <a:r>
              <a:rPr lang="en-US" sz="1400" dirty="0" smtClean="0">
                <a:solidFill>
                  <a:srgbClr val="FFFFFF"/>
                </a:solidFill>
              </a:rPr>
              <a:t>Feedback always has the possibility of inherent Bias</a:t>
            </a:r>
          </a:p>
          <a:p>
            <a:pPr marL="171450" indent="-171450" defTabSz="913673" fontAlgn="base">
              <a:spcBef>
                <a:spcPct val="0"/>
              </a:spcBef>
              <a:spcAft>
                <a:spcPct val="0"/>
              </a:spcAft>
              <a:buFont typeface="Wingdings" panose="05000000000000000000" pitchFamily="2" charset="2"/>
              <a:buChar char="§"/>
            </a:pPr>
            <a:r>
              <a:rPr lang="en-US" sz="1400" dirty="0" smtClean="0">
                <a:solidFill>
                  <a:srgbClr val="FFFFFF"/>
                </a:solidFill>
              </a:rPr>
              <a:t>Ways to Normalize:</a:t>
            </a:r>
          </a:p>
          <a:p>
            <a:pPr marL="339725" lvl="1" indent="-165100" defTabSz="913673" fontAlgn="base">
              <a:spcBef>
                <a:spcPct val="0"/>
              </a:spcBef>
              <a:spcAft>
                <a:spcPct val="0"/>
              </a:spcAft>
              <a:buFont typeface="Wingdings" panose="05000000000000000000" pitchFamily="2" charset="2"/>
              <a:buChar char="§"/>
            </a:pPr>
            <a:r>
              <a:rPr lang="en-US" sz="1400" dirty="0" smtClean="0">
                <a:solidFill>
                  <a:srgbClr val="FFFFFF"/>
                </a:solidFill>
              </a:rPr>
              <a:t>Train Managers on how to give feedback</a:t>
            </a:r>
          </a:p>
          <a:p>
            <a:pPr marL="339725" lvl="1" indent="-165100" defTabSz="913673" fontAlgn="base">
              <a:spcBef>
                <a:spcPct val="0"/>
              </a:spcBef>
              <a:spcAft>
                <a:spcPct val="0"/>
              </a:spcAft>
              <a:buFont typeface="Wingdings" panose="05000000000000000000" pitchFamily="2" charset="2"/>
              <a:buChar char="§"/>
            </a:pPr>
            <a:r>
              <a:rPr lang="en-US" sz="1400" dirty="0" smtClean="0">
                <a:solidFill>
                  <a:srgbClr val="FFFFFF"/>
                </a:solidFill>
              </a:rPr>
              <a:t>Compare Manager vs. Self Feedback and follow-up on gaps</a:t>
            </a:r>
          </a:p>
          <a:p>
            <a:pPr marL="339725" lvl="1" indent="-165100" defTabSz="913673" fontAlgn="base">
              <a:spcBef>
                <a:spcPct val="0"/>
              </a:spcBef>
              <a:spcAft>
                <a:spcPct val="0"/>
              </a:spcAft>
              <a:buFont typeface="Wingdings" panose="05000000000000000000" pitchFamily="2" charset="2"/>
              <a:buChar char="§"/>
            </a:pPr>
            <a:r>
              <a:rPr lang="en-US" sz="1400" dirty="0" smtClean="0">
                <a:solidFill>
                  <a:srgbClr val="FFFFFF"/>
                </a:solidFill>
              </a:rPr>
              <a:t>2 </a:t>
            </a:r>
            <a:r>
              <a:rPr lang="en-US" sz="1400" dirty="0" err="1" smtClean="0">
                <a:solidFill>
                  <a:srgbClr val="FFFFFF"/>
                </a:solidFill>
              </a:rPr>
              <a:t>Feedbackers</a:t>
            </a:r>
            <a:r>
              <a:rPr lang="en-US" sz="1400" dirty="0" smtClean="0">
                <a:solidFill>
                  <a:srgbClr val="FFFFFF"/>
                </a:solidFill>
              </a:rPr>
              <a:t> is good, 3 is best </a:t>
            </a:r>
          </a:p>
          <a:p>
            <a:pPr marL="339725" lvl="1" indent="-165100" defTabSz="913673" fontAlgn="base">
              <a:spcBef>
                <a:spcPct val="0"/>
              </a:spcBef>
              <a:spcAft>
                <a:spcPct val="0"/>
              </a:spcAft>
              <a:buFont typeface="Wingdings" panose="05000000000000000000" pitchFamily="2" charset="2"/>
              <a:buChar char="§"/>
            </a:pPr>
            <a:r>
              <a:rPr lang="en-US" sz="1400" dirty="0" smtClean="0">
                <a:solidFill>
                  <a:srgbClr val="FFFFFF"/>
                </a:solidFill>
              </a:rPr>
              <a:t>Compare Data Metrics to help surface feedback issues</a:t>
            </a:r>
          </a:p>
        </p:txBody>
      </p:sp>
      <p:sp>
        <p:nvSpPr>
          <p:cNvPr id="11" name="Rectangle 10"/>
          <p:cNvSpPr/>
          <p:nvPr/>
        </p:nvSpPr>
        <p:spPr bwMode="auto">
          <a:xfrm>
            <a:off x="6212078" y="2029107"/>
            <a:ext cx="2743200" cy="3898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defTabSz="914126"/>
            <a:r>
              <a:rPr lang="en-US" b="1" dirty="0">
                <a:solidFill>
                  <a:srgbClr val="FFFFFF"/>
                </a:solidFill>
              </a:rPr>
              <a:t>Action Planning</a:t>
            </a:r>
          </a:p>
          <a:p>
            <a:pPr marL="171450" indent="-171450" defTabSz="914126">
              <a:buFont typeface="Wingdings" panose="05000000000000000000" pitchFamily="2" charset="2"/>
              <a:buChar char="§"/>
            </a:pPr>
            <a:r>
              <a:rPr lang="en-US" sz="1400" dirty="0">
                <a:solidFill>
                  <a:srgbClr val="FFFFFF"/>
                </a:solidFill>
              </a:rPr>
              <a:t>Separate Performance Conversations from Development Conversations</a:t>
            </a:r>
          </a:p>
          <a:p>
            <a:pPr marL="171450" indent="-171450" defTabSz="914126">
              <a:buFont typeface="Wingdings" panose="05000000000000000000" pitchFamily="2" charset="2"/>
              <a:buChar char="§"/>
            </a:pPr>
            <a:r>
              <a:rPr lang="en-US" sz="1400" dirty="0">
                <a:solidFill>
                  <a:srgbClr val="FFFFFF"/>
                </a:solidFill>
              </a:rPr>
              <a:t>Deliver personalized </a:t>
            </a:r>
            <a:r>
              <a:rPr lang="en-US" sz="1400" dirty="0" smtClean="0">
                <a:solidFill>
                  <a:srgbClr val="FFFFFF"/>
                </a:solidFill>
              </a:rPr>
              <a:t>Development roadmaps</a:t>
            </a:r>
            <a:endParaRPr lang="en-US" sz="1400" dirty="0">
              <a:solidFill>
                <a:srgbClr val="FFFFFF"/>
              </a:solidFill>
            </a:endParaRPr>
          </a:p>
          <a:p>
            <a:pPr marL="171450" indent="-171450" defTabSz="914126">
              <a:buFont typeface="Wingdings" panose="05000000000000000000" pitchFamily="2" charset="2"/>
              <a:buChar char="§"/>
            </a:pPr>
            <a:r>
              <a:rPr lang="en-US" sz="1400" dirty="0">
                <a:solidFill>
                  <a:srgbClr val="FFFFFF"/>
                </a:solidFill>
              </a:rPr>
              <a:t>Link Development Priorities to Readiness Curriculum</a:t>
            </a:r>
          </a:p>
          <a:p>
            <a:pPr marL="171450" indent="-171450" defTabSz="914126">
              <a:buFont typeface="Wingdings" panose="05000000000000000000" pitchFamily="2" charset="2"/>
              <a:buChar char="§"/>
            </a:pPr>
            <a:r>
              <a:rPr lang="en-US" sz="1400" dirty="0">
                <a:solidFill>
                  <a:srgbClr val="FFFFFF"/>
                </a:solidFill>
              </a:rPr>
              <a:t>Provide Concierge to help understand results and make recommendations</a:t>
            </a:r>
          </a:p>
        </p:txBody>
      </p:sp>
      <p:sp>
        <p:nvSpPr>
          <p:cNvPr id="23" name="Right Arrow 22"/>
          <p:cNvSpPr/>
          <p:nvPr/>
        </p:nvSpPr>
        <p:spPr bwMode="auto">
          <a:xfrm>
            <a:off x="3254140" y="2055225"/>
            <a:ext cx="416842" cy="571185"/>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ight Arrow 23"/>
          <p:cNvSpPr/>
          <p:nvPr/>
        </p:nvSpPr>
        <p:spPr bwMode="auto">
          <a:xfrm>
            <a:off x="6104709" y="2055224"/>
            <a:ext cx="405752" cy="571185"/>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ight Arrow 24"/>
          <p:cNvSpPr/>
          <p:nvPr/>
        </p:nvSpPr>
        <p:spPr bwMode="auto">
          <a:xfrm>
            <a:off x="8950515" y="2070847"/>
            <a:ext cx="454741" cy="571185"/>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algn="ctr" defTabSz="913825" fontAlgn="base">
              <a:spcBef>
                <a:spcPct val="0"/>
              </a:spcBef>
              <a:spcAft>
                <a:spcPct val="0"/>
              </a:spcAft>
            </a:pPr>
            <a:endParaRPr lang="en-US" sz="1799" spc="-5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402202" y="1511334"/>
            <a:ext cx="11271518" cy="307777"/>
          </a:xfrm>
          <a:prstGeom prst="rect">
            <a:avLst/>
          </a:prstGeom>
          <a:noFill/>
        </p:spPr>
        <p:txBody>
          <a:bodyPr wrap="square" lIns="0" tIns="0" rIns="0" bIns="0" rtlCol="0">
            <a:spAutoFit/>
          </a:bodyPr>
          <a:lstStyle/>
          <a:p>
            <a:pPr defTabSz="1218531"/>
            <a:r>
              <a:rPr lang="en-US" sz="20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Lessons Learnt through the Deployment of Cloud as Coach </a:t>
            </a:r>
            <a:r>
              <a:rPr lang="en-US" sz="20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a</a:t>
            </a:r>
            <a:r>
              <a:rPr lang="en-US" sz="20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t Microsoft…</a:t>
            </a:r>
            <a:endParaRPr lang="en-US" sz="20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209146190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2007628" y="1719242"/>
            <a:ext cx="8120800" cy="42208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itle 12"/>
          <p:cNvSpPr>
            <a:spLocks noGrp="1"/>
          </p:cNvSpPr>
          <p:nvPr>
            <p:ph type="title"/>
          </p:nvPr>
        </p:nvSpPr>
        <p:spPr/>
        <p:txBody>
          <a:bodyPr/>
          <a:lstStyle/>
          <a:p>
            <a:r>
              <a:rPr lang="en-US" dirty="0" smtClean="0"/>
              <a:t>Your Questions</a:t>
            </a:r>
            <a:endParaRPr lang="en-US" dirty="0">
              <a:gradFill flip="none" rotWithShape="1">
                <a:gsLst>
                  <a:gs pos="0">
                    <a:schemeClr val="accent2"/>
                  </a:gs>
                  <a:gs pos="100000">
                    <a:schemeClr val="accent2"/>
                  </a:gs>
                </a:gsLst>
                <a:lin ang="5400000" scaled="0"/>
                <a:tileRect/>
              </a:gradFill>
            </a:endParaRPr>
          </a:p>
        </p:txBody>
      </p:sp>
      <p:grpSp>
        <p:nvGrpSpPr>
          <p:cNvPr id="22" name="Group 21"/>
          <p:cNvGrpSpPr/>
          <p:nvPr/>
        </p:nvGrpSpPr>
        <p:grpSpPr>
          <a:xfrm>
            <a:off x="2134437" y="1899874"/>
            <a:ext cx="7859327" cy="3864967"/>
            <a:chOff x="1156342" y="1771685"/>
            <a:chExt cx="7859326" cy="3864967"/>
          </a:xfrm>
        </p:grpSpPr>
        <p:sp>
          <p:nvSpPr>
            <p:cNvPr id="6" name="Rectangle 5"/>
            <p:cNvSpPr/>
            <p:nvPr/>
          </p:nvSpPr>
          <p:spPr bwMode="auto">
            <a:xfrm>
              <a:off x="7137294" y="3758278"/>
              <a:ext cx="1878374" cy="1878374"/>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How New Cloud as Coach Technologies are Closing Talent Gaps</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57613" y="3758278"/>
              <a:ext cx="3880374" cy="187837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913947" fontAlgn="base">
                <a:spcBef>
                  <a:spcPct val="0"/>
                </a:spcBef>
                <a:spcAft>
                  <a:spcPct val="0"/>
                </a:spcAft>
              </a:pPr>
              <a:r>
                <a:rPr lang="en-US" sz="2000" spc="-51" dirty="0" smtClean="0">
                  <a:gradFill>
                    <a:gsLst>
                      <a:gs pos="0">
                        <a:srgbClr val="FFFFFF"/>
                      </a:gs>
                      <a:gs pos="100000">
                        <a:srgbClr val="FFFFFF"/>
                      </a:gs>
                    </a:gsLst>
                    <a:lin ang="5400000" scaled="0"/>
                  </a:gradFill>
                  <a:ea typeface="Segoe UI" pitchFamily="34" charset="0"/>
                  <a:cs typeface="Segoe UI" pitchFamily="34" charset="0"/>
                </a:rPr>
                <a:t>Business Opportunities of Making All of Your People as Good as Your Best</a:t>
              </a:r>
            </a:p>
          </p:txBody>
        </p:sp>
        <p:sp>
          <p:nvSpPr>
            <p:cNvPr id="8" name="Rectangle 7"/>
            <p:cNvSpPr/>
            <p:nvPr/>
          </p:nvSpPr>
          <p:spPr bwMode="auto">
            <a:xfrm>
              <a:off x="5156250" y="3758278"/>
              <a:ext cx="1878375" cy="187837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913947"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Microsoft’s Cloud as Coach Case Study</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156342" y="1771685"/>
              <a:ext cx="1887621" cy="187699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3947" fontAlgn="base">
                <a:spcBef>
                  <a:spcPct val="0"/>
                </a:spcBef>
                <a:spcAft>
                  <a:spcPct val="0"/>
                </a:spcAft>
              </a:pPr>
              <a:r>
                <a:rPr lang="en-US" sz="2400" b="1" spc="-51" dirty="0" smtClean="0">
                  <a:gradFill>
                    <a:gsLst>
                      <a:gs pos="0">
                        <a:srgbClr val="FFFFFF"/>
                      </a:gs>
                      <a:gs pos="100000">
                        <a:srgbClr val="FFFFFF"/>
                      </a:gs>
                    </a:gsLst>
                    <a:lin ang="5400000" scaled="0"/>
                  </a:gradFill>
                  <a:ea typeface="Segoe UI" pitchFamily="34" charset="0"/>
                  <a:cs typeface="Segoe UI" pitchFamily="34" charset="0"/>
                </a:rPr>
                <a:t>Cloud as Coach</a:t>
              </a:r>
              <a:endParaRPr lang="en-US" sz="2400"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 name="Rectangle 19"/>
          <p:cNvSpPr/>
          <p:nvPr/>
        </p:nvSpPr>
        <p:spPr bwMode="auto">
          <a:xfrm>
            <a:off x="6126793" y="1890051"/>
            <a:ext cx="1879578" cy="187958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3" tIns="60947" rIns="60947" bIns="121893" numCol="1" spcCol="0" rtlCol="0" fromWordArt="0" anchor="ctr" anchorCtr="0" forceAA="0" compatLnSpc="1">
            <a:prstTxWarp prst="textNoShape">
              <a:avLst/>
            </a:prstTxWarp>
            <a:noAutofit/>
          </a:bodyPr>
          <a:lstStyle/>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Your Questions?</a:t>
            </a:r>
            <a:endParaRPr lang="en-US" sz="1500" spc="-51" dirty="0">
              <a:gradFill>
                <a:gsLst>
                  <a:gs pos="0">
                    <a:srgbClr val="FFFFFF"/>
                  </a:gs>
                  <a:gs pos="100000">
                    <a:srgbClr val="FFFFFF"/>
                  </a:gs>
                </a:gsLst>
                <a:lin ang="5400000" scaled="0"/>
              </a:gradFill>
              <a:ea typeface="Segoe UI" pitchFamily="34" charset="0"/>
              <a:cs typeface="Segoe UI" pitchFamily="34" charset="0"/>
            </a:endParaRPr>
          </a:p>
        </p:txBody>
      </p:sp>
      <p:sp>
        <p:nvSpPr>
          <p:cNvPr id="14" name="Right Arrow 13"/>
          <p:cNvSpPr/>
          <p:nvPr/>
        </p:nvSpPr>
        <p:spPr bwMode="auto">
          <a:xfrm rot="10800000">
            <a:off x="7690885" y="3926077"/>
            <a:ext cx="416951" cy="57133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107836" y="1890051"/>
            <a:ext cx="1879578" cy="18795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3" tIns="60947" rIns="60947" bIns="121893" numCol="1" spcCol="0" rtlCol="0" fromWordArt="0" anchor="ctr" anchorCtr="0" forceAA="0" compatLnSpc="1">
            <a:prstTxWarp prst="textNoShape">
              <a:avLst/>
            </a:prstTxWarp>
            <a:noAutofit/>
          </a:bodyPr>
          <a:lstStyle/>
          <a:p>
            <a:pPr defTabSz="913947" fontAlgn="base">
              <a:spcBef>
                <a:spcPct val="0"/>
              </a:spcBef>
              <a:spcAft>
                <a:spcPct val="0"/>
              </a:spcAft>
            </a:pPr>
            <a:endParaRPr lang="en-US"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Industry Insights into Widening Talent Gaps</a:t>
            </a:r>
            <a:endParaRPr lang="en-US" sz="1500" spc="-5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7" descr="C:\DVD_Art_Feb-23-2011\Artwork_Imagery\Brand Photos\_Soft Edge Scenarios\FY09 Customer Business Center - no exp\woman standing laptop people.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36000"/>
                    </a14:imgEffect>
                  </a14:imgLayer>
                </a14:imgProps>
              </a:ext>
              <a:ext uri="{28A0092B-C50C-407E-A947-70E740481C1C}">
                <a14:useLocalDpi xmlns:a14="http://schemas.microsoft.com/office/drawing/2010/main" val="0"/>
              </a:ext>
            </a:extLst>
          </a:blip>
          <a:srcRect/>
          <a:stretch>
            <a:fillRect/>
          </a:stretch>
        </p:blipFill>
        <p:spPr bwMode="auto">
          <a:xfrm>
            <a:off x="9808869" y="3136633"/>
            <a:ext cx="1876097" cy="2807127"/>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bwMode="auto">
          <a:xfrm>
            <a:off x="8006372" y="1885697"/>
            <a:ext cx="416951" cy="57133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ight Arrow 20"/>
          <p:cNvSpPr/>
          <p:nvPr/>
        </p:nvSpPr>
        <p:spPr bwMode="auto">
          <a:xfrm rot="5400000">
            <a:off x="9478471" y="3699683"/>
            <a:ext cx="416951" cy="57133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4" descr="http://closequarter.co.uk/wp-content/uploads/2011/08/technology-innov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3523" y="1899875"/>
            <a:ext cx="1892559" cy="1869756"/>
          </a:xfrm>
          <a:prstGeom prst="rect">
            <a:avLst/>
          </a:prstGeom>
          <a:noFill/>
          <a:extLst>
            <a:ext uri="{909E8E84-426E-40DD-AFC4-6F175D3DCCD1}">
              <a14:hiddenFill xmlns:a14="http://schemas.microsoft.com/office/drawing/2010/main">
                <a:solidFill>
                  <a:srgbClr val="FFFFFF"/>
                </a:solidFill>
              </a14:hiddenFill>
            </a:ext>
          </a:extLst>
        </p:spPr>
      </p:pic>
      <p:sp>
        <p:nvSpPr>
          <p:cNvPr id="25" name="Right Arrow 24"/>
          <p:cNvSpPr/>
          <p:nvPr/>
        </p:nvSpPr>
        <p:spPr bwMode="auto">
          <a:xfrm rot="16200000">
            <a:off x="6295434" y="3382792"/>
            <a:ext cx="416951" cy="57133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8315499"/>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23813"/>
            <a:ext cx="12188824" cy="6905625"/>
          </a:xfrm>
          <a:prstGeom prst="rect">
            <a:avLst/>
          </a:prstGeom>
        </p:spPr>
      </p:pic>
      <p:sp>
        <p:nvSpPr>
          <p:cNvPr id="5" name="Title 4"/>
          <p:cNvSpPr>
            <a:spLocks noGrp="1"/>
          </p:cNvSpPr>
          <p:nvPr>
            <p:ph type="ctrTitle"/>
          </p:nvPr>
        </p:nvSpPr>
        <p:spPr>
          <a:xfrm>
            <a:off x="1523603" y="1567524"/>
            <a:ext cx="9141619" cy="1218539"/>
          </a:xfrm>
        </p:spPr>
        <p:txBody>
          <a:bodyPr/>
          <a:lstStyle/>
          <a:p>
            <a:r>
              <a:rPr lang="en-US" dirty="0" smtClean="0">
                <a:solidFill>
                  <a:schemeClr val="bg1"/>
                </a:solidFill>
              </a:rPr>
              <a:t>Cloud as Coach</a:t>
            </a:r>
            <a:r>
              <a:rPr lang="en-US" dirty="0">
                <a:solidFill>
                  <a:schemeClr val="bg1"/>
                </a:solidFill>
              </a:rPr>
              <a:t/>
            </a:r>
            <a:br>
              <a:rPr lang="en-US" dirty="0">
                <a:solidFill>
                  <a:schemeClr val="bg1"/>
                </a:solidFill>
              </a:rPr>
            </a:br>
            <a:r>
              <a:rPr lang="en-US" sz="2800" dirty="0" smtClean="0">
                <a:solidFill>
                  <a:schemeClr val="bg1"/>
                </a:solidFill>
              </a:rPr>
              <a:t>“</a:t>
            </a:r>
            <a:r>
              <a:rPr lang="en-US" sz="2800" i="1" dirty="0" smtClean="0">
                <a:solidFill>
                  <a:schemeClr val="bg1"/>
                </a:solidFill>
              </a:rPr>
              <a:t>How Cloud Technology Can Reverse the Widening Talent Gap” </a:t>
            </a:r>
            <a:endParaRPr lang="en-US" sz="2800" i="1" dirty="0">
              <a:solidFill>
                <a:schemeClr val="bg1"/>
              </a:solidFill>
            </a:endParaRPr>
          </a:p>
        </p:txBody>
      </p:sp>
      <p:sp>
        <p:nvSpPr>
          <p:cNvPr id="8" name="Rectangle 7"/>
          <p:cNvSpPr/>
          <p:nvPr/>
        </p:nvSpPr>
        <p:spPr bwMode="auto">
          <a:xfrm>
            <a:off x="5684811" y="3581207"/>
            <a:ext cx="3929448" cy="1897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3" tIns="60947" rIns="60947" bIns="121893" numCol="1" spcCol="0" rtlCol="0" fromWordArt="0" anchor="ctr" anchorCtr="0" forceAA="0" compatLnSpc="1">
            <a:prstTxWarp prst="textNoShape">
              <a:avLst/>
            </a:prstTxWarp>
            <a:noAutofit/>
          </a:bodyPr>
          <a:lstStyle/>
          <a:p>
            <a:pPr defTabSz="913947" fontAlgn="base">
              <a:spcBef>
                <a:spcPct val="0"/>
              </a:spcBef>
              <a:spcAft>
                <a:spcPct val="0"/>
              </a:spcAft>
            </a:pPr>
            <a:r>
              <a:rPr lang="en-US" spc="-51" dirty="0">
                <a:solidFill>
                  <a:schemeClr val="bg1"/>
                </a:solidFill>
                <a:ea typeface="Segoe UI" pitchFamily="34" charset="0"/>
                <a:cs typeface="Segoe UI" pitchFamily="34" charset="0"/>
              </a:rPr>
              <a:t>Alan Dowzall</a:t>
            </a:r>
          </a:p>
          <a:p>
            <a:pPr defTabSz="913947" fontAlgn="base">
              <a:spcBef>
                <a:spcPct val="0"/>
              </a:spcBef>
              <a:spcAft>
                <a:spcPct val="0"/>
              </a:spcAft>
            </a:pPr>
            <a:r>
              <a:rPr lang="en-US" spc="-51" dirty="0" smtClean="0">
                <a:solidFill>
                  <a:schemeClr val="bg1"/>
                </a:solidFill>
                <a:ea typeface="Segoe UI" pitchFamily="34" charset="0"/>
                <a:cs typeface="Segoe UI" pitchFamily="34" charset="0"/>
              </a:rPr>
              <a:t>ad@Kessaku.com</a:t>
            </a:r>
          </a:p>
          <a:p>
            <a:pPr defTabSz="913947" fontAlgn="base">
              <a:spcBef>
                <a:spcPct val="0"/>
              </a:spcBef>
              <a:spcAft>
                <a:spcPct val="0"/>
              </a:spcAft>
            </a:pPr>
            <a:r>
              <a:rPr lang="en-US" spc="-51" dirty="0" smtClean="0">
                <a:solidFill>
                  <a:schemeClr val="bg1"/>
                </a:solidFill>
                <a:ea typeface="Segoe UI" pitchFamily="34" charset="0"/>
                <a:cs typeface="Segoe UI" pitchFamily="34" charset="0"/>
              </a:rPr>
              <a:t>www.Kessaku.com</a:t>
            </a:r>
          </a:p>
          <a:p>
            <a:pPr defTabSz="913947" fontAlgn="base">
              <a:spcBef>
                <a:spcPct val="0"/>
              </a:spcBef>
              <a:spcAft>
                <a:spcPct val="0"/>
              </a:spcAft>
            </a:pPr>
            <a:r>
              <a:rPr lang="en-US" spc="-51" dirty="0" smtClean="0">
                <a:solidFill>
                  <a:schemeClr val="bg1"/>
                </a:solidFill>
                <a:ea typeface="Segoe UI" pitchFamily="34" charset="0"/>
                <a:cs typeface="Segoe UI" pitchFamily="34" charset="0"/>
              </a:rPr>
              <a:t>@Dowzall </a:t>
            </a:r>
            <a:endParaRPr lang="en-US" spc="-51" dirty="0">
              <a:solidFill>
                <a:schemeClr val="bg1"/>
              </a:solidFill>
              <a:ea typeface="Segoe UI" pitchFamily="34" charset="0"/>
              <a:cs typeface="Segoe UI"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828" y="3110945"/>
            <a:ext cx="1421781" cy="1895708"/>
          </a:xfrm>
          <a:prstGeom prst="rect">
            <a:avLst/>
          </a:prstGeom>
        </p:spPr>
      </p:pic>
    </p:spTree>
    <p:extLst>
      <p:ext uri="{BB962C8B-B14F-4D97-AF65-F5344CB8AC3E}">
        <p14:creationId xmlns:p14="http://schemas.microsoft.com/office/powerpoint/2010/main" val="256572074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929254" y="1771503"/>
            <a:ext cx="8120800" cy="42208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itle 12"/>
          <p:cNvSpPr>
            <a:spLocks noGrp="1"/>
          </p:cNvSpPr>
          <p:nvPr>
            <p:ph type="title"/>
          </p:nvPr>
        </p:nvSpPr>
        <p:spPr>
          <a:xfrm>
            <a:off x="2887076" y="502054"/>
            <a:ext cx="9257211" cy="664797"/>
          </a:xfrm>
        </p:spPr>
        <p:txBody>
          <a:bodyPr/>
          <a:lstStyle/>
          <a:p>
            <a:r>
              <a:rPr lang="en-US" sz="4800" b="1" dirty="0" smtClean="0">
                <a:solidFill>
                  <a:schemeClr val="bg1"/>
                </a:solidFill>
              </a:rPr>
              <a:t>What We Want to Share With You</a:t>
            </a:r>
            <a:endParaRPr lang="en-US" sz="4800" b="1" dirty="0">
              <a:solidFill>
                <a:schemeClr val="bg1"/>
              </a:solidFill>
            </a:endParaRPr>
          </a:p>
        </p:txBody>
      </p:sp>
      <p:grpSp>
        <p:nvGrpSpPr>
          <p:cNvPr id="22" name="Group 21"/>
          <p:cNvGrpSpPr/>
          <p:nvPr/>
        </p:nvGrpSpPr>
        <p:grpSpPr>
          <a:xfrm>
            <a:off x="2056063" y="1952135"/>
            <a:ext cx="7859327" cy="3864967"/>
            <a:chOff x="1156342" y="1771685"/>
            <a:chExt cx="7859326" cy="3864967"/>
          </a:xfrm>
        </p:grpSpPr>
        <p:sp>
          <p:nvSpPr>
            <p:cNvPr id="6" name="Rectangle 5"/>
            <p:cNvSpPr/>
            <p:nvPr/>
          </p:nvSpPr>
          <p:spPr bwMode="auto">
            <a:xfrm>
              <a:off x="7137294" y="3758278"/>
              <a:ext cx="1878374" cy="1878374"/>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How New Cloud as Coach Technologies are Closing Talent Gaps</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57613" y="3758278"/>
              <a:ext cx="3880374" cy="187837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913947" fontAlgn="base">
                <a:spcBef>
                  <a:spcPct val="0"/>
                </a:spcBef>
                <a:spcAft>
                  <a:spcPct val="0"/>
                </a:spcAft>
              </a:pPr>
              <a:r>
                <a:rPr lang="en-US" sz="2000" spc="-51" dirty="0" smtClean="0">
                  <a:gradFill>
                    <a:gsLst>
                      <a:gs pos="0">
                        <a:srgbClr val="FFFFFF"/>
                      </a:gs>
                      <a:gs pos="100000">
                        <a:srgbClr val="FFFFFF"/>
                      </a:gs>
                    </a:gsLst>
                    <a:lin ang="5400000" scaled="0"/>
                  </a:gradFill>
                  <a:ea typeface="Segoe UI" pitchFamily="34" charset="0"/>
                  <a:cs typeface="Segoe UI" pitchFamily="34" charset="0"/>
                </a:rPr>
                <a:t>Business Opportunities of Making All of Your People as Good as Your Best</a:t>
              </a:r>
            </a:p>
          </p:txBody>
        </p:sp>
        <p:sp>
          <p:nvSpPr>
            <p:cNvPr id="8" name="Rectangle 7"/>
            <p:cNvSpPr/>
            <p:nvPr/>
          </p:nvSpPr>
          <p:spPr bwMode="auto">
            <a:xfrm>
              <a:off x="5156250" y="3758278"/>
              <a:ext cx="1878375" cy="187837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913947"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Microsoft’s Cloud as Coach Case Study</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156342" y="1771685"/>
              <a:ext cx="1887621" cy="187699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3947" fontAlgn="base">
                <a:spcBef>
                  <a:spcPct val="0"/>
                </a:spcBef>
                <a:spcAft>
                  <a:spcPct val="0"/>
                </a:spcAft>
              </a:pPr>
              <a:r>
                <a:rPr lang="en-US" sz="2400" b="1" spc="-51" dirty="0" smtClean="0">
                  <a:gradFill>
                    <a:gsLst>
                      <a:gs pos="0">
                        <a:srgbClr val="FFFFFF"/>
                      </a:gs>
                      <a:gs pos="100000">
                        <a:srgbClr val="FFFFFF"/>
                      </a:gs>
                    </a:gsLst>
                    <a:lin ang="5400000" scaled="0"/>
                  </a:gradFill>
                  <a:ea typeface="Segoe UI" pitchFamily="34" charset="0"/>
                  <a:cs typeface="Segoe UI" pitchFamily="34" charset="0"/>
                </a:rPr>
                <a:t>Cloud as Coach</a:t>
              </a:r>
              <a:endParaRPr lang="en-US" sz="2400"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 name="Rectangle 19"/>
          <p:cNvSpPr/>
          <p:nvPr/>
        </p:nvSpPr>
        <p:spPr bwMode="auto">
          <a:xfrm>
            <a:off x="6048419" y="1942312"/>
            <a:ext cx="1879578" cy="1879580"/>
          </a:xfrm>
          <a:prstGeom prst="rect">
            <a:avLst/>
          </a:prstGeom>
          <a:solidFill>
            <a:srgbClr val="3EB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3" tIns="60947" rIns="60947" bIns="121893" numCol="1" spcCol="0" rtlCol="0" fromWordArt="0" anchor="ctr" anchorCtr="0" forceAA="0" compatLnSpc="1">
            <a:prstTxWarp prst="textNoShape">
              <a:avLst/>
            </a:prstTxWarp>
            <a:noAutofit/>
          </a:bodyPr>
          <a:lstStyle/>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Your Questions?</a:t>
            </a:r>
            <a:endParaRPr lang="en-US" sz="1500" spc="-51" dirty="0">
              <a:gradFill>
                <a:gsLst>
                  <a:gs pos="0">
                    <a:srgbClr val="FFFFFF"/>
                  </a:gs>
                  <a:gs pos="100000">
                    <a:srgbClr val="FFFFFF"/>
                  </a:gs>
                </a:gsLst>
                <a:lin ang="5400000" scaled="0"/>
              </a:gradFill>
              <a:ea typeface="Segoe UI" pitchFamily="34" charset="0"/>
              <a:cs typeface="Segoe UI" pitchFamily="34" charset="0"/>
            </a:endParaRPr>
          </a:p>
        </p:txBody>
      </p:sp>
      <p:sp>
        <p:nvSpPr>
          <p:cNvPr id="14" name="Right Arrow 13"/>
          <p:cNvSpPr/>
          <p:nvPr/>
        </p:nvSpPr>
        <p:spPr bwMode="auto">
          <a:xfrm rot="10800000">
            <a:off x="7612511" y="3978338"/>
            <a:ext cx="416951" cy="57133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029462" y="1942312"/>
            <a:ext cx="1879578" cy="18795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93" tIns="60947" rIns="60947" bIns="121893" numCol="1" spcCol="0" rtlCol="0" fromWordArt="0" anchor="ctr" anchorCtr="0" forceAA="0" compatLnSpc="1">
            <a:prstTxWarp prst="textNoShape">
              <a:avLst/>
            </a:prstTxWarp>
            <a:noAutofit/>
          </a:bodyPr>
          <a:lstStyle/>
          <a:p>
            <a:pPr defTabSz="913947" fontAlgn="base">
              <a:spcBef>
                <a:spcPct val="0"/>
              </a:spcBef>
              <a:spcAft>
                <a:spcPct val="0"/>
              </a:spcAft>
            </a:pPr>
            <a:endParaRPr lang="en-US"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b="1" spc="-51" dirty="0" smtClean="0">
                <a:gradFill>
                  <a:gsLst>
                    <a:gs pos="0">
                      <a:srgbClr val="FFFFFF"/>
                    </a:gs>
                    <a:gs pos="100000">
                      <a:srgbClr val="FFFFFF"/>
                    </a:gs>
                  </a:gsLst>
                  <a:lin ang="5400000" scaled="0"/>
                </a:gradFill>
                <a:ea typeface="Segoe UI" pitchFamily="34" charset="0"/>
                <a:cs typeface="Segoe UI" pitchFamily="34" charset="0"/>
              </a:rPr>
              <a:t>Industry Insights into Widening Talent Gaps</a:t>
            </a:r>
            <a:endParaRPr lang="en-US" sz="1500" spc="-5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7" descr="C:\DVD_Art_Feb-23-2011\Artwork_Imagery\Brand Photos\_Soft Edge Scenarios\FY09 Customer Business Center - no exp\woman standing laptop people.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36000"/>
                    </a14:imgEffect>
                  </a14:imgLayer>
                </a14:imgProps>
              </a:ext>
              <a:ext uri="{28A0092B-C50C-407E-A947-70E740481C1C}">
                <a14:useLocalDpi xmlns:a14="http://schemas.microsoft.com/office/drawing/2010/main" val="0"/>
              </a:ext>
            </a:extLst>
          </a:blip>
          <a:srcRect/>
          <a:stretch>
            <a:fillRect/>
          </a:stretch>
        </p:blipFill>
        <p:spPr bwMode="auto">
          <a:xfrm>
            <a:off x="9771135" y="3243691"/>
            <a:ext cx="1876097" cy="2807127"/>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bwMode="auto">
          <a:xfrm>
            <a:off x="7927998" y="1937958"/>
            <a:ext cx="416951" cy="57133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ight Arrow 20"/>
          <p:cNvSpPr/>
          <p:nvPr/>
        </p:nvSpPr>
        <p:spPr bwMode="auto">
          <a:xfrm rot="5400000">
            <a:off x="9400097" y="3751944"/>
            <a:ext cx="416951" cy="57133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4" descr="http://closequarter.co.uk/wp-content/uploads/2011/08/technology-innov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5149" y="1952136"/>
            <a:ext cx="1892559" cy="1869756"/>
          </a:xfrm>
          <a:prstGeom prst="rect">
            <a:avLst/>
          </a:prstGeom>
          <a:noFill/>
          <a:extLst>
            <a:ext uri="{909E8E84-426E-40DD-AFC4-6F175D3DCCD1}">
              <a14:hiddenFill xmlns:a14="http://schemas.microsoft.com/office/drawing/2010/main">
                <a:solidFill>
                  <a:srgbClr val="FFFFFF"/>
                </a:solidFill>
              </a14:hiddenFill>
            </a:ext>
          </a:extLst>
        </p:spPr>
      </p:pic>
      <p:sp>
        <p:nvSpPr>
          <p:cNvPr id="25" name="Right Arrow 24"/>
          <p:cNvSpPr/>
          <p:nvPr/>
        </p:nvSpPr>
        <p:spPr bwMode="auto">
          <a:xfrm rot="16200000">
            <a:off x="6217060" y="3435053"/>
            <a:ext cx="416951" cy="57133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720756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Face Many Challenges Daily</a:t>
            </a:r>
            <a:endParaRPr lang="en-US" dirty="0"/>
          </a:p>
        </p:txBody>
      </p:sp>
      <p:sp>
        <p:nvSpPr>
          <p:cNvPr id="17" name="Rectangle 16"/>
          <p:cNvSpPr/>
          <p:nvPr/>
        </p:nvSpPr>
        <p:spPr bwMode="auto">
          <a:xfrm>
            <a:off x="4962998" y="2828071"/>
            <a:ext cx="1878374" cy="995360"/>
          </a:xfrm>
          <a:prstGeom prst="rect">
            <a:avLst/>
          </a:prstGeom>
          <a:solidFill>
            <a:srgbClr val="08AF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Lack of Development Planning</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2994089" y="2828071"/>
            <a:ext cx="1878375" cy="995359"/>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Talent Shortages</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931906" y="2828071"/>
            <a:ext cx="1878374" cy="1007306"/>
          </a:xfrm>
          <a:prstGeom prst="rect">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a:gradFill>
                  <a:gsLst>
                    <a:gs pos="0">
                      <a:srgbClr val="FFFFFF"/>
                    </a:gs>
                    <a:gs pos="100000">
                      <a:srgbClr val="FFFFFF"/>
                    </a:gs>
                  </a:gsLst>
                  <a:lin ang="5400000" scaled="0"/>
                </a:gradFill>
                <a:ea typeface="Segoe UI" pitchFamily="34" charset="0"/>
                <a:cs typeface="Segoe UI" pitchFamily="34" charset="0"/>
              </a:rPr>
              <a:t>One size fits all Training</a:t>
            </a:r>
          </a:p>
        </p:txBody>
      </p:sp>
      <p:sp>
        <p:nvSpPr>
          <p:cNvPr id="21" name="Rectangle 20"/>
          <p:cNvSpPr/>
          <p:nvPr/>
        </p:nvSpPr>
        <p:spPr bwMode="auto">
          <a:xfrm>
            <a:off x="4129708" y="1594613"/>
            <a:ext cx="1878374" cy="1175142"/>
          </a:xfrm>
          <a:prstGeom prst="rect">
            <a:avLst/>
          </a:prstGeom>
          <a:solidFill>
            <a:srgbClr val="08AF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spc="-51" dirty="0">
                <a:gradFill>
                  <a:gsLst>
                    <a:gs pos="0">
                      <a:srgbClr val="FFFFFF"/>
                    </a:gs>
                    <a:gs pos="100000">
                      <a:srgbClr val="FFFFFF"/>
                    </a:gs>
                  </a:gsLst>
                  <a:lin ang="5400000" scaled="0"/>
                </a:gradFill>
                <a:ea typeface="Segoe UI" pitchFamily="34" charset="0"/>
                <a:cs typeface="Segoe UI" pitchFamily="34" charset="0"/>
              </a:rPr>
              <a:t>Inconsistent Feedback &amp; Manger Coaching</a:t>
            </a:r>
          </a:p>
        </p:txBody>
      </p:sp>
      <p:sp>
        <p:nvSpPr>
          <p:cNvPr id="22" name="Rectangle 21"/>
          <p:cNvSpPr/>
          <p:nvPr/>
        </p:nvSpPr>
        <p:spPr bwMode="auto">
          <a:xfrm>
            <a:off x="2160799" y="1594613"/>
            <a:ext cx="1878375" cy="117514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Attracting The Best Talent</a:t>
            </a:r>
            <a:endParaRPr lang="en-US" sz="1600" spc="-51"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6098616" y="1594613"/>
            <a:ext cx="1878374" cy="1187088"/>
          </a:xfrm>
          <a:prstGeom prst="rect">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Modernization of 360 Assessments</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067524" y="1594612"/>
            <a:ext cx="1878374" cy="1187089"/>
          </a:xfrm>
          <a:prstGeom prst="rect">
            <a:avLst/>
          </a:prstGeom>
          <a:solidFill>
            <a:schemeClr val="accent5">
              <a:lumMod val="7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Best Financial Incentives</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2"/>
          <a:stretch>
            <a:fillRect/>
          </a:stretch>
        </p:blipFill>
        <p:spPr>
          <a:xfrm>
            <a:off x="4741595" y="5005364"/>
            <a:ext cx="823182" cy="1820924"/>
          </a:xfrm>
          <a:prstGeom prst="rect">
            <a:avLst/>
          </a:prstGeom>
        </p:spPr>
      </p:pic>
      <p:pic>
        <p:nvPicPr>
          <p:cNvPr id="26" name="Picture 25"/>
          <p:cNvPicPr>
            <a:picLocks noChangeAspect="1"/>
          </p:cNvPicPr>
          <p:nvPr/>
        </p:nvPicPr>
        <p:blipFill>
          <a:blip r:embed="rId3"/>
          <a:stretch>
            <a:fillRect/>
          </a:stretch>
        </p:blipFill>
        <p:spPr>
          <a:xfrm rot="227094">
            <a:off x="6419642" y="5030655"/>
            <a:ext cx="825747" cy="1799527"/>
          </a:xfrm>
          <a:prstGeom prst="rect">
            <a:avLst/>
          </a:prstGeom>
        </p:spPr>
      </p:pic>
      <p:sp>
        <p:nvSpPr>
          <p:cNvPr id="27" name="Rectangle 26"/>
          <p:cNvSpPr/>
          <p:nvPr/>
        </p:nvSpPr>
        <p:spPr bwMode="auto">
          <a:xfrm>
            <a:off x="4129708" y="3880338"/>
            <a:ext cx="1878374" cy="923972"/>
          </a:xfrm>
          <a:prstGeom prst="rect">
            <a:avLst/>
          </a:prstGeom>
          <a:solidFill>
            <a:srgbClr val="08AF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a:gradFill>
                  <a:gsLst>
                    <a:gs pos="0">
                      <a:srgbClr val="FFFFFF"/>
                    </a:gs>
                    <a:gs pos="100000">
                      <a:srgbClr val="FFFFFF"/>
                    </a:gs>
                  </a:gsLst>
                  <a:lin ang="5400000" scaled="0"/>
                </a:gradFill>
                <a:ea typeface="Segoe UI" pitchFamily="34" charset="0"/>
                <a:cs typeface="Segoe UI" pitchFamily="34" charset="0"/>
              </a:rPr>
              <a:t>Influence of recent Performance</a:t>
            </a:r>
          </a:p>
        </p:txBody>
      </p:sp>
      <p:sp>
        <p:nvSpPr>
          <p:cNvPr id="28" name="Rectangle 27"/>
          <p:cNvSpPr/>
          <p:nvPr/>
        </p:nvSpPr>
        <p:spPr bwMode="auto">
          <a:xfrm>
            <a:off x="2160799" y="3880338"/>
            <a:ext cx="1878375" cy="92397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On Boarding &amp; accelerating time to impact</a:t>
            </a:r>
            <a:endParaRPr lang="en-US" sz="1600" spc="-51"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6098616" y="3880338"/>
            <a:ext cx="1878374" cy="935918"/>
          </a:xfrm>
          <a:prstGeom prst="rect">
            <a:avLst/>
          </a:prstGeom>
          <a:solidFill>
            <a:srgbClr val="08AF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a:gradFill>
                  <a:gsLst>
                    <a:gs pos="0">
                      <a:srgbClr val="FFFFFF"/>
                    </a:gs>
                    <a:gs pos="100000">
                      <a:srgbClr val="FFFFFF"/>
                    </a:gs>
                  </a:gsLst>
                  <a:lin ang="5400000" scaled="0"/>
                </a:gradFill>
                <a:ea typeface="Segoe UI" pitchFamily="34" charset="0"/>
                <a:cs typeface="Segoe UI" pitchFamily="34" charset="0"/>
              </a:rPr>
              <a:t>Discontent with Performance Reviews</a:t>
            </a:r>
          </a:p>
        </p:txBody>
      </p:sp>
      <p:sp>
        <p:nvSpPr>
          <p:cNvPr id="30" name="Rectangle 29"/>
          <p:cNvSpPr/>
          <p:nvPr/>
        </p:nvSpPr>
        <p:spPr bwMode="auto">
          <a:xfrm>
            <a:off x="8067524" y="3880338"/>
            <a:ext cx="1878374" cy="935918"/>
          </a:xfrm>
          <a:prstGeom prst="rect">
            <a:avLst/>
          </a:prstGeom>
          <a:solidFill>
            <a:schemeClr val="accent5">
              <a:lumMod val="7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Retaining Your Best Talent</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4637563" y="4880027"/>
            <a:ext cx="1065238" cy="212021"/>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rot="21373045">
            <a:off x="6359357" y="4880026"/>
            <a:ext cx="1065238" cy="212021"/>
          </a:xfrm>
          <a:prstGeom prst="rect">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flipV="1">
            <a:off x="1679799" y="4811448"/>
            <a:ext cx="8732550" cy="457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2160799" y="1334626"/>
            <a:ext cx="1348755" cy="215444"/>
          </a:xfrm>
          <a:prstGeom prst="rect">
            <a:avLst/>
          </a:prstGeom>
          <a:noFill/>
        </p:spPr>
        <p:txBody>
          <a:bodyPr wrap="square" lIns="0" tIns="0" rIns="0" bIns="0" rtlCol="0">
            <a:spAutoFit/>
          </a:bodyPr>
          <a:lstStyle/>
          <a:p>
            <a:r>
              <a:rPr lang="en-US" sz="1400" b="1" i="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Recruitment</a:t>
            </a:r>
          </a:p>
        </p:txBody>
      </p:sp>
      <p:sp>
        <p:nvSpPr>
          <p:cNvPr id="20" name="TextBox 19"/>
          <p:cNvSpPr txBox="1"/>
          <p:nvPr/>
        </p:nvSpPr>
        <p:spPr>
          <a:xfrm>
            <a:off x="8597143" y="1332798"/>
            <a:ext cx="1348755" cy="215444"/>
          </a:xfrm>
          <a:prstGeom prst="rect">
            <a:avLst/>
          </a:prstGeom>
          <a:noFill/>
        </p:spPr>
        <p:txBody>
          <a:bodyPr wrap="square" lIns="0" tIns="0" rIns="0" bIns="0" rtlCol="0">
            <a:spAutoFit/>
          </a:bodyPr>
          <a:lstStyle/>
          <a:p>
            <a:pPr algn="r"/>
            <a:r>
              <a:rPr lang="en-US" sz="1400" b="1" i="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Retention</a:t>
            </a:r>
          </a:p>
        </p:txBody>
      </p:sp>
    </p:spTree>
    <p:extLst>
      <p:ext uri="{BB962C8B-B14F-4D97-AF65-F5344CB8AC3E}">
        <p14:creationId xmlns:p14="http://schemas.microsoft.com/office/powerpoint/2010/main" val="142976070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Face Many Challenges Daily</a:t>
            </a:r>
            <a:endParaRPr lang="en-US" dirty="0"/>
          </a:p>
        </p:txBody>
      </p:sp>
      <p:sp>
        <p:nvSpPr>
          <p:cNvPr id="17" name="Rectangle 16"/>
          <p:cNvSpPr/>
          <p:nvPr/>
        </p:nvSpPr>
        <p:spPr bwMode="auto">
          <a:xfrm>
            <a:off x="4962998" y="2836780"/>
            <a:ext cx="1878374" cy="99536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Lack of Development Planning</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2994089" y="2836780"/>
            <a:ext cx="1878375" cy="995359"/>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Talent Shortages</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931906" y="2836780"/>
            <a:ext cx="1878374" cy="995359"/>
          </a:xfrm>
          <a:prstGeom prst="rect">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One size fits all Training</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4129708" y="1603328"/>
            <a:ext cx="1878374" cy="117514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Inconsistent Feedback &amp; Manger Coaching</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160799" y="1603328"/>
            <a:ext cx="1878375" cy="117514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Attracting The Best Talent</a:t>
            </a:r>
            <a:endParaRPr lang="en-US" sz="1600" spc="-51"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6098616" y="1603328"/>
            <a:ext cx="1878374" cy="1187088"/>
          </a:xfrm>
          <a:prstGeom prst="rect">
            <a:avLst/>
          </a:prstGeom>
          <a:solidFill>
            <a:srgbClr val="0070C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Modernization of 360 Assessments</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067524" y="1603327"/>
            <a:ext cx="1878374" cy="1187089"/>
          </a:xfrm>
          <a:prstGeom prst="rect">
            <a:avLst/>
          </a:prstGeom>
          <a:solidFill>
            <a:schemeClr val="accent5">
              <a:lumMod val="7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Best Financial Incentives</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2"/>
          <a:stretch>
            <a:fillRect/>
          </a:stretch>
        </p:blipFill>
        <p:spPr>
          <a:xfrm>
            <a:off x="4741595" y="5005364"/>
            <a:ext cx="823182" cy="1820924"/>
          </a:xfrm>
          <a:prstGeom prst="rect">
            <a:avLst/>
          </a:prstGeom>
        </p:spPr>
      </p:pic>
      <p:pic>
        <p:nvPicPr>
          <p:cNvPr id="26" name="Picture 25"/>
          <p:cNvPicPr>
            <a:picLocks noChangeAspect="1"/>
          </p:cNvPicPr>
          <p:nvPr/>
        </p:nvPicPr>
        <p:blipFill>
          <a:blip r:embed="rId3"/>
          <a:stretch>
            <a:fillRect/>
          </a:stretch>
        </p:blipFill>
        <p:spPr>
          <a:xfrm rot="227094">
            <a:off x="6419642" y="5030655"/>
            <a:ext cx="825747" cy="1799527"/>
          </a:xfrm>
          <a:prstGeom prst="rect">
            <a:avLst/>
          </a:prstGeom>
        </p:spPr>
      </p:pic>
      <p:sp>
        <p:nvSpPr>
          <p:cNvPr id="27" name="Rectangle 26"/>
          <p:cNvSpPr/>
          <p:nvPr/>
        </p:nvSpPr>
        <p:spPr bwMode="auto">
          <a:xfrm>
            <a:off x="4129708" y="3910148"/>
            <a:ext cx="1878374" cy="894162"/>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z="1600" b="1" spc="-51" dirty="0">
                <a:gradFill>
                  <a:gsLst>
                    <a:gs pos="0">
                      <a:srgbClr val="FFFFFF"/>
                    </a:gs>
                    <a:gs pos="100000">
                      <a:srgbClr val="FFFFFF"/>
                    </a:gs>
                  </a:gsLst>
                  <a:lin ang="5400000" scaled="0"/>
                </a:gradFill>
                <a:ea typeface="Segoe UI" pitchFamily="34" charset="0"/>
                <a:cs typeface="Segoe UI" pitchFamily="34" charset="0"/>
              </a:rPr>
              <a:t>I</a:t>
            </a:r>
            <a:r>
              <a:rPr lang="en-US" spc="-51" dirty="0" smtClean="0">
                <a:gradFill>
                  <a:gsLst>
                    <a:gs pos="0">
                      <a:srgbClr val="FFFFFF"/>
                    </a:gs>
                    <a:gs pos="100000">
                      <a:srgbClr val="FFFFFF"/>
                    </a:gs>
                  </a:gsLst>
                  <a:lin ang="5400000" scaled="0"/>
                </a:gradFill>
                <a:ea typeface="Segoe UI" pitchFamily="34" charset="0"/>
                <a:cs typeface="Segoe UI" pitchFamily="34" charset="0"/>
              </a:rPr>
              <a:t>nfluence of recent Performance</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160799" y="3910148"/>
            <a:ext cx="1878375" cy="89416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On Boarding &amp; accelerating time to value</a:t>
            </a:r>
            <a:endParaRPr lang="en-US" sz="1600" spc="-51"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6098616" y="3910148"/>
            <a:ext cx="1878374" cy="906107"/>
          </a:xfrm>
          <a:prstGeom prst="rect">
            <a:avLst/>
          </a:prstGeom>
          <a:solidFill>
            <a:srgbClr val="FFC00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Discontent with Performance Reviews</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8067524" y="3910149"/>
            <a:ext cx="1878374" cy="906107"/>
          </a:xfrm>
          <a:prstGeom prst="rect">
            <a:avLst/>
          </a:prstGeom>
          <a:solidFill>
            <a:schemeClr val="accent5">
              <a:lumMod val="7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Retaining Your Best Talent</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4637563" y="4880027"/>
            <a:ext cx="1065238" cy="212021"/>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rot="21373045">
            <a:off x="6359357" y="4880026"/>
            <a:ext cx="1065238" cy="212021"/>
          </a:xfrm>
          <a:prstGeom prst="rect">
            <a:avLst/>
          </a:prstGeom>
          <a:solidFill>
            <a:srgbClr val="FFC00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flipV="1">
            <a:off x="1679799" y="4811448"/>
            <a:ext cx="8732550" cy="457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2160799" y="1338564"/>
            <a:ext cx="1348755" cy="215444"/>
          </a:xfrm>
          <a:prstGeom prst="rect">
            <a:avLst/>
          </a:prstGeom>
          <a:noFill/>
        </p:spPr>
        <p:txBody>
          <a:bodyPr wrap="square" lIns="0" tIns="0" rIns="0" bIns="0" rtlCol="0">
            <a:spAutoFit/>
          </a:bodyPr>
          <a:lstStyle/>
          <a:p>
            <a:r>
              <a:rPr lang="en-US" sz="1400" b="1" i="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Recruitment</a:t>
            </a:r>
          </a:p>
        </p:txBody>
      </p:sp>
      <p:sp>
        <p:nvSpPr>
          <p:cNvPr id="20" name="TextBox 19"/>
          <p:cNvSpPr txBox="1"/>
          <p:nvPr/>
        </p:nvSpPr>
        <p:spPr>
          <a:xfrm>
            <a:off x="8597143" y="1365023"/>
            <a:ext cx="1348755" cy="215444"/>
          </a:xfrm>
          <a:prstGeom prst="rect">
            <a:avLst/>
          </a:prstGeom>
          <a:noFill/>
        </p:spPr>
        <p:txBody>
          <a:bodyPr wrap="square" lIns="0" tIns="0" rIns="0" bIns="0" rtlCol="0">
            <a:spAutoFit/>
          </a:bodyPr>
          <a:lstStyle/>
          <a:p>
            <a:pPr algn="r"/>
            <a:r>
              <a:rPr lang="en-US" sz="1400" b="1" i="1"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Retention</a:t>
            </a:r>
          </a:p>
        </p:txBody>
      </p:sp>
    </p:spTree>
    <p:extLst>
      <p:ext uri="{BB962C8B-B14F-4D97-AF65-F5344CB8AC3E}">
        <p14:creationId xmlns:p14="http://schemas.microsoft.com/office/powerpoint/2010/main" val="304816997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011799" y="1658277"/>
            <a:ext cx="10248383" cy="41588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553" y="1798862"/>
            <a:ext cx="5873823" cy="3888859"/>
          </a:xfrm>
          <a:prstGeom prst="rect">
            <a:avLst/>
          </a:prstGeom>
        </p:spPr>
      </p:pic>
      <p:sp>
        <p:nvSpPr>
          <p:cNvPr id="32" name="Rectangle 31"/>
          <p:cNvSpPr/>
          <p:nvPr/>
        </p:nvSpPr>
        <p:spPr bwMode="auto">
          <a:xfrm>
            <a:off x="1150549" y="1798862"/>
            <a:ext cx="1878374" cy="3888860"/>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In transactional selling environments the performance gap between average and Star </a:t>
            </a:r>
            <a:r>
              <a:rPr lang="en-US" spc="-51" dirty="0">
                <a:gradFill>
                  <a:gsLst>
                    <a:gs pos="0">
                      <a:srgbClr val="FFFFFF"/>
                    </a:gs>
                    <a:gs pos="100000">
                      <a:srgbClr val="FFFFFF"/>
                    </a:gs>
                  </a:gsLst>
                  <a:lin ang="5400000" scaled="0"/>
                </a:gradFill>
                <a:ea typeface="Segoe UI" pitchFamily="34" charset="0"/>
                <a:cs typeface="Segoe UI" pitchFamily="34" charset="0"/>
              </a:rPr>
              <a:t>P</a:t>
            </a:r>
            <a:r>
              <a:rPr lang="en-US" spc="-51" dirty="0" smtClean="0">
                <a:gradFill>
                  <a:gsLst>
                    <a:gs pos="0">
                      <a:srgbClr val="FFFFFF"/>
                    </a:gs>
                    <a:gs pos="100000">
                      <a:srgbClr val="FFFFFF"/>
                    </a:gs>
                  </a:gsLst>
                  <a:lin ang="5400000" scaled="0"/>
                </a:gradFill>
                <a:ea typeface="Segoe UI" pitchFamily="34" charset="0"/>
                <a:cs typeface="Segoe UI" pitchFamily="34" charset="0"/>
              </a:rPr>
              <a:t>erformers is </a:t>
            </a:r>
            <a:r>
              <a:rPr lang="en-US" sz="5400" b="1" spc="-51" dirty="0" smtClean="0">
                <a:gradFill>
                  <a:gsLst>
                    <a:gs pos="0">
                      <a:srgbClr val="FFFFFF"/>
                    </a:gs>
                    <a:gs pos="100000">
                      <a:srgbClr val="FFFFFF"/>
                    </a:gs>
                  </a:gsLst>
                  <a:lin ang="5400000" scaled="0"/>
                </a:gradFill>
                <a:ea typeface="Segoe UI" pitchFamily="34" charset="0"/>
                <a:cs typeface="Segoe UI" pitchFamily="34" charset="0"/>
              </a:rPr>
              <a:t>59% </a:t>
            </a:r>
            <a:endParaRPr lang="en-US" sz="5400" b="1" spc="-51"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9215824" y="1798861"/>
            <a:ext cx="1878374" cy="3888859"/>
          </a:xfrm>
          <a:prstGeom prst="rect">
            <a:avLst/>
          </a:prstGeom>
          <a:solidFill>
            <a:srgbClr val="FFC00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In Complex Solution Selling Environments the performance gap between average and Star </a:t>
            </a:r>
            <a:r>
              <a:rPr lang="en-US" spc="-51" dirty="0">
                <a:gradFill>
                  <a:gsLst>
                    <a:gs pos="0">
                      <a:srgbClr val="FFFFFF"/>
                    </a:gs>
                    <a:gs pos="100000">
                      <a:srgbClr val="FFFFFF"/>
                    </a:gs>
                  </a:gsLst>
                  <a:lin ang="5400000" scaled="0"/>
                </a:gradFill>
                <a:ea typeface="Segoe UI" pitchFamily="34" charset="0"/>
                <a:cs typeface="Segoe UI" pitchFamily="34" charset="0"/>
              </a:rPr>
              <a:t>P</a:t>
            </a:r>
            <a:r>
              <a:rPr lang="en-US" spc="-51" dirty="0" smtClean="0">
                <a:gradFill>
                  <a:gsLst>
                    <a:gs pos="0">
                      <a:srgbClr val="FFFFFF"/>
                    </a:gs>
                    <a:gs pos="100000">
                      <a:srgbClr val="FFFFFF"/>
                    </a:gs>
                  </a:gsLst>
                  <a:lin ang="5400000" scaled="0"/>
                </a:gradFill>
                <a:ea typeface="Segoe UI" pitchFamily="34" charset="0"/>
                <a:cs typeface="Segoe UI" pitchFamily="34" charset="0"/>
              </a:rPr>
              <a:t>erformers is </a:t>
            </a:r>
            <a:r>
              <a:rPr lang="en-US" sz="4800" b="1" spc="-51" dirty="0" smtClean="0">
                <a:gradFill>
                  <a:gsLst>
                    <a:gs pos="0">
                      <a:srgbClr val="FFFFFF"/>
                    </a:gs>
                    <a:gs pos="100000">
                      <a:srgbClr val="FFFFFF"/>
                    </a:gs>
                  </a:gsLst>
                  <a:lin ang="5400000" scaled="0"/>
                </a:gradFill>
                <a:ea typeface="Segoe UI" pitchFamily="34" charset="0"/>
                <a:cs typeface="Segoe UI" pitchFamily="34" charset="0"/>
              </a:rPr>
              <a:t>200%</a:t>
            </a:r>
            <a:endParaRPr lang="en-US" sz="4800" b="1" spc="-51"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12"/>
          <p:cNvSpPr>
            <a:spLocks noGrp="1"/>
          </p:cNvSpPr>
          <p:nvPr>
            <p:ph type="title"/>
          </p:nvPr>
        </p:nvSpPr>
        <p:spPr/>
        <p:txBody>
          <a:bodyPr/>
          <a:lstStyle/>
          <a:p>
            <a:r>
              <a:rPr lang="en-US" sz="4400" dirty="0" smtClean="0"/>
              <a:t>The Widening Talent Gap</a:t>
            </a:r>
            <a:endParaRPr lang="en-US" sz="4400" dirty="0">
              <a:gradFill flip="none" rotWithShape="1">
                <a:gsLst>
                  <a:gs pos="0">
                    <a:schemeClr val="accent2"/>
                  </a:gs>
                  <a:gs pos="100000">
                    <a:schemeClr val="accent2"/>
                  </a:gs>
                </a:gsLst>
                <a:lin ang="5400000" scaled="0"/>
                <a:tileRect/>
              </a:gradFill>
            </a:endParaRPr>
          </a:p>
        </p:txBody>
      </p:sp>
      <p:sp>
        <p:nvSpPr>
          <p:cNvPr id="35" name="TextBox 34"/>
          <p:cNvSpPr txBox="1"/>
          <p:nvPr/>
        </p:nvSpPr>
        <p:spPr>
          <a:xfrm>
            <a:off x="1011799" y="1361705"/>
            <a:ext cx="9081973" cy="307777"/>
          </a:xfrm>
          <a:prstGeom prst="rect">
            <a:avLst/>
          </a:prstGeom>
          <a:noFill/>
        </p:spPr>
        <p:txBody>
          <a:bodyPr wrap="none" lIns="0" tIns="0" rIns="0" bIns="0" rtlCol="0">
            <a:spAutoFit/>
          </a:bodyPr>
          <a:lstStyle/>
          <a:p>
            <a:pPr defTabSz="1218531"/>
            <a:r>
              <a:rPr lang="en-US" sz="20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Through the lens of the Corporate Executive Board, </a:t>
            </a:r>
            <a:r>
              <a:rPr lang="en-US" sz="20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A</a:t>
            </a:r>
            <a:r>
              <a:rPr lang="en-US" sz="20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uthors of The Challenger Sale </a:t>
            </a:r>
            <a:endParaRPr lang="en-US" sz="20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sp>
        <p:nvSpPr>
          <p:cNvPr id="2" name="TextBox 1"/>
          <p:cNvSpPr txBox="1"/>
          <p:nvPr/>
        </p:nvSpPr>
        <p:spPr>
          <a:xfrm>
            <a:off x="7756569" y="-1371601"/>
            <a:ext cx="65" cy="615553"/>
          </a:xfrm>
          <a:prstGeom prst="rect">
            <a:avLst/>
          </a:prstGeom>
          <a:noFill/>
        </p:spPr>
        <p:txBody>
          <a:bodyPr wrap="none" lIns="0" tIns="0" rIns="0" bIns="0" rtlCol="0">
            <a:spAutoFit/>
          </a:bodyPr>
          <a:lstStyle/>
          <a:p>
            <a:endParaRPr lang="en-US" sz="4000"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sp>
        <p:nvSpPr>
          <p:cNvPr id="19" name="Right Arrow 18"/>
          <p:cNvSpPr/>
          <p:nvPr/>
        </p:nvSpPr>
        <p:spPr bwMode="auto">
          <a:xfrm>
            <a:off x="2975997" y="1956997"/>
            <a:ext cx="416951" cy="571334"/>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p:txBody>
      </p:sp>
      <p:sp>
        <p:nvSpPr>
          <p:cNvPr id="20" name="Right Arrow 19"/>
          <p:cNvSpPr/>
          <p:nvPr/>
        </p:nvSpPr>
        <p:spPr bwMode="auto">
          <a:xfrm rot="10800000">
            <a:off x="8840900" y="1904292"/>
            <a:ext cx="416951" cy="571334"/>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b="1" spc="-51"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6045354" y="5817099"/>
            <a:ext cx="3004021" cy="876673"/>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913947" fontAlgn="base">
              <a:spcBef>
                <a:spcPct val="0"/>
              </a:spcBef>
              <a:spcAft>
                <a:spcPct val="0"/>
              </a:spcAft>
            </a:pPr>
            <a:r>
              <a:rPr lang="en-US" sz="1600" spc="-51" dirty="0" smtClean="0">
                <a:gradFill>
                  <a:gsLst>
                    <a:gs pos="0">
                      <a:srgbClr val="FFFFFF"/>
                    </a:gs>
                    <a:gs pos="100000">
                      <a:srgbClr val="FFFFFF"/>
                    </a:gs>
                  </a:gsLst>
                  <a:lin ang="5400000" scaled="0"/>
                </a:gradFill>
                <a:ea typeface="Segoe UI" pitchFamily="34" charset="0"/>
                <a:cs typeface="Segoe UI" pitchFamily="34" charset="0"/>
              </a:rPr>
              <a:t>Dramatic rise in Key-Person Dependency problems</a:t>
            </a:r>
          </a:p>
        </p:txBody>
      </p:sp>
      <p:sp>
        <p:nvSpPr>
          <p:cNvPr id="24" name="Rectangle 23"/>
          <p:cNvSpPr/>
          <p:nvPr/>
        </p:nvSpPr>
        <p:spPr bwMode="auto">
          <a:xfrm>
            <a:off x="3175553" y="5817100"/>
            <a:ext cx="2823469" cy="876673"/>
          </a:xfrm>
          <a:prstGeom prst="rect">
            <a:avLst/>
          </a:prstGeom>
          <a:solidFill>
            <a:schemeClr val="accent5">
              <a:lumMod val="7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z="1600" spc="-51" dirty="0" smtClean="0">
                <a:gradFill>
                  <a:gsLst>
                    <a:gs pos="0">
                      <a:srgbClr val="FFFFFF"/>
                    </a:gs>
                    <a:gs pos="100000">
                      <a:srgbClr val="FFFFFF"/>
                    </a:gs>
                  </a:gsLst>
                  <a:lin ang="5400000" scaled="0"/>
                </a:gradFill>
                <a:ea typeface="Segoe UI" pitchFamily="34" charset="0"/>
                <a:cs typeface="Segoe UI" pitchFamily="34" charset="0"/>
              </a:rPr>
              <a:t>“Of One Hundred Sales Reps, 2 were responsible for 80% of revenues” </a:t>
            </a:r>
            <a:r>
              <a:rPr lang="en-US" sz="1100" spc="-51" dirty="0" smtClean="0">
                <a:gradFill>
                  <a:gsLst>
                    <a:gs pos="0">
                      <a:srgbClr val="FFFFFF"/>
                    </a:gs>
                    <a:gs pos="100000">
                      <a:srgbClr val="FFFFFF"/>
                    </a:gs>
                  </a:gsLst>
                  <a:lin ang="5400000" scaled="0"/>
                </a:gradFill>
                <a:ea typeface="Segoe UI" pitchFamily="34" charset="0"/>
                <a:cs typeface="Segoe UI" pitchFamily="34" charset="0"/>
              </a:rPr>
              <a:t>Business Services Co.</a:t>
            </a:r>
            <a:endParaRPr lang="en-US" sz="1100" spc="-5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838849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a:t>
            </a:r>
            <a:endParaRPr lang="en-US" dirty="0"/>
          </a:p>
        </p:txBody>
      </p:sp>
      <p:sp>
        <p:nvSpPr>
          <p:cNvPr id="3" name="Text Placeholder 2"/>
          <p:cNvSpPr>
            <a:spLocks noGrp="1"/>
          </p:cNvSpPr>
          <p:nvPr>
            <p:ph type="body" sz="quarter" idx="10"/>
          </p:nvPr>
        </p:nvSpPr>
        <p:spPr>
          <a:xfrm>
            <a:off x="1154839" y="2414450"/>
            <a:ext cx="10211661" cy="1892826"/>
          </a:xfrm>
        </p:spPr>
        <p:txBody>
          <a:bodyPr/>
          <a:lstStyle/>
          <a:p>
            <a:pPr marL="571500" indent="-571500">
              <a:buFont typeface="+mj-lt"/>
              <a:buAutoNum type="arabicPeriod"/>
            </a:pPr>
            <a:r>
              <a:rPr lang="en-US" dirty="0" smtClean="0"/>
              <a:t>Do you know if you have a Talent Gap?</a:t>
            </a:r>
          </a:p>
          <a:p>
            <a:pPr marL="571500" indent="-571500">
              <a:buFont typeface="+mj-lt"/>
              <a:buAutoNum type="arabicPeriod"/>
            </a:pPr>
            <a:r>
              <a:rPr lang="en-US" dirty="0" smtClean="0"/>
              <a:t>Do you Know How big the Talent Gap is?</a:t>
            </a:r>
            <a:endParaRPr lang="en-US" dirty="0"/>
          </a:p>
          <a:p>
            <a:pPr marL="571500" indent="-571500">
              <a:buFont typeface="+mj-lt"/>
              <a:buAutoNum type="arabicPeriod"/>
            </a:pPr>
            <a:r>
              <a:rPr lang="en-US" dirty="0" smtClean="0"/>
              <a:t>Do you know the Impact of </a:t>
            </a:r>
            <a:r>
              <a:rPr lang="en-US" dirty="0" smtClean="0"/>
              <a:t>reducing the </a:t>
            </a:r>
            <a:r>
              <a:rPr lang="en-US" dirty="0" smtClean="0"/>
              <a:t>Gap?</a:t>
            </a:r>
          </a:p>
        </p:txBody>
      </p:sp>
    </p:spTree>
    <p:extLst>
      <p:ext uri="{BB962C8B-B14F-4D97-AF65-F5344CB8AC3E}">
        <p14:creationId xmlns:p14="http://schemas.microsoft.com/office/powerpoint/2010/main" val="297302753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19113" y="1537520"/>
            <a:ext cx="4634320" cy="42208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smtClean="0"/>
              <a:t>Impact of Closing the Talent Gap</a:t>
            </a:r>
            <a:endParaRPr lang="en-US" dirty="0"/>
          </a:p>
        </p:txBody>
      </p:sp>
      <p:sp>
        <p:nvSpPr>
          <p:cNvPr id="6" name="Text Placeholder 5"/>
          <p:cNvSpPr>
            <a:spLocks noGrp="1"/>
          </p:cNvSpPr>
          <p:nvPr>
            <p:ph type="body" sz="quarter" idx="10"/>
          </p:nvPr>
        </p:nvSpPr>
        <p:spPr>
          <a:xfrm>
            <a:off x="519113" y="5929999"/>
            <a:ext cx="4052887" cy="645158"/>
          </a:xfrm>
        </p:spPr>
        <p:txBody>
          <a:bodyPr/>
          <a:lstStyle/>
          <a:p>
            <a:pPr>
              <a:spcAft>
                <a:spcPts val="0"/>
              </a:spcAft>
            </a:pPr>
            <a:r>
              <a:rPr lang="en-US" sz="1600" dirty="0" smtClean="0"/>
              <a:t>Division of Software Company</a:t>
            </a:r>
          </a:p>
          <a:p>
            <a:pPr>
              <a:spcAft>
                <a:spcPts val="0"/>
              </a:spcAft>
            </a:pPr>
            <a:r>
              <a:rPr lang="en-US" sz="1400" dirty="0" smtClean="0"/>
              <a:t>Based on comparing Win Rate data blended for 2013/14 </a:t>
            </a:r>
          </a:p>
          <a:p>
            <a:pPr>
              <a:spcAft>
                <a:spcPts val="0"/>
              </a:spcAft>
            </a:pPr>
            <a:r>
              <a:rPr lang="en-US" sz="1400" dirty="0" smtClean="0"/>
              <a:t>Data is for example purposes only.</a:t>
            </a:r>
            <a:endParaRPr lang="en-US" sz="1400" dirty="0"/>
          </a:p>
        </p:txBody>
      </p:sp>
      <p:pic>
        <p:nvPicPr>
          <p:cNvPr id="8" name="Picture 7"/>
          <p:cNvPicPr>
            <a:picLocks noChangeAspect="1"/>
          </p:cNvPicPr>
          <p:nvPr/>
        </p:nvPicPr>
        <p:blipFill>
          <a:blip r:embed="rId2"/>
          <a:stretch>
            <a:fillRect/>
          </a:stretch>
        </p:blipFill>
        <p:spPr>
          <a:xfrm>
            <a:off x="736905" y="1704868"/>
            <a:ext cx="4181475" cy="3886200"/>
          </a:xfrm>
          <a:prstGeom prst="rect">
            <a:avLst/>
          </a:prstGeom>
        </p:spPr>
      </p:pic>
      <p:cxnSp>
        <p:nvCxnSpPr>
          <p:cNvPr id="11" name="Elbow Connector 10"/>
          <p:cNvCxnSpPr/>
          <p:nvPr/>
        </p:nvCxnSpPr>
        <p:spPr>
          <a:xfrm rot="10800000" flipV="1">
            <a:off x="2249128" y="2772697"/>
            <a:ext cx="1397052" cy="135685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93055" y="2835570"/>
            <a:ext cx="954598" cy="615553"/>
          </a:xfrm>
          <a:prstGeom prst="rect">
            <a:avLst/>
          </a:prstGeom>
          <a:noFill/>
        </p:spPr>
        <p:txBody>
          <a:bodyPr wrap="square" lIns="0" tIns="0" rIns="0" bIns="0" rtlCol="0">
            <a:spAutoFit/>
          </a:bodyPr>
          <a:lstStyle/>
          <a:p>
            <a:r>
              <a:rPr lang="en-US" sz="40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11%</a:t>
            </a:r>
          </a:p>
        </p:txBody>
      </p:sp>
      <p:sp>
        <p:nvSpPr>
          <p:cNvPr id="20" name="Right Brace 19"/>
          <p:cNvSpPr/>
          <p:nvPr/>
        </p:nvSpPr>
        <p:spPr>
          <a:xfrm>
            <a:off x="5300019" y="2835570"/>
            <a:ext cx="538316" cy="1485708"/>
          </a:xfrm>
          <a:prstGeom prst="righ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 name="Group 1"/>
          <p:cNvGrpSpPr/>
          <p:nvPr/>
        </p:nvGrpSpPr>
        <p:grpSpPr>
          <a:xfrm>
            <a:off x="5999148" y="2085584"/>
            <a:ext cx="1878374" cy="2509453"/>
            <a:chOff x="5999148" y="2085584"/>
            <a:chExt cx="1878374" cy="2509453"/>
          </a:xfrm>
        </p:grpSpPr>
        <p:sp>
          <p:nvSpPr>
            <p:cNvPr id="22" name="Rectangle 21"/>
            <p:cNvSpPr/>
            <p:nvPr/>
          </p:nvSpPr>
          <p:spPr bwMode="auto">
            <a:xfrm>
              <a:off x="5999148" y="2708511"/>
              <a:ext cx="1878374" cy="188652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400"/>
              <a:r>
                <a:rPr lang="en-US" dirty="0" smtClean="0">
                  <a:solidFill>
                    <a:srgbClr val="FFFFFF"/>
                  </a:solidFill>
                </a:rPr>
                <a:t>Improving Win Rates represented a </a:t>
              </a:r>
              <a:r>
                <a:rPr lang="en-US" sz="3200" dirty="0" smtClean="0">
                  <a:solidFill>
                    <a:srgbClr val="FFFFFF"/>
                  </a:solidFill>
                </a:rPr>
                <a:t>$19m </a:t>
              </a:r>
              <a:r>
                <a:rPr lang="en-US" dirty="0" smtClean="0">
                  <a:solidFill>
                    <a:srgbClr val="FFFFFF"/>
                  </a:solidFill>
                </a:rPr>
                <a:t>Opportunity </a:t>
              </a:r>
            </a:p>
          </p:txBody>
        </p:sp>
        <p:sp>
          <p:nvSpPr>
            <p:cNvPr id="23" name="TextBox 22"/>
            <p:cNvSpPr txBox="1"/>
            <p:nvPr/>
          </p:nvSpPr>
          <p:spPr>
            <a:xfrm>
              <a:off x="6542152" y="2085584"/>
              <a:ext cx="954598" cy="615553"/>
            </a:xfrm>
            <a:prstGeom prst="rect">
              <a:avLst/>
            </a:prstGeom>
            <a:noFill/>
          </p:spPr>
          <p:txBody>
            <a:bodyPr wrap="square" lIns="0" tIns="0" rIns="0" bIns="0" rtlCol="0">
              <a:spAutoFit/>
            </a:bodyPr>
            <a:lstStyle/>
            <a:p>
              <a:r>
                <a:rPr lang="en-US" sz="40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Q4</a:t>
              </a:r>
            </a:p>
          </p:txBody>
        </p:sp>
      </p:grpSp>
      <p:grpSp>
        <p:nvGrpSpPr>
          <p:cNvPr id="3" name="Group 2"/>
          <p:cNvGrpSpPr/>
          <p:nvPr/>
        </p:nvGrpSpPr>
        <p:grpSpPr>
          <a:xfrm>
            <a:off x="7959693" y="2092958"/>
            <a:ext cx="1862732" cy="2502079"/>
            <a:chOff x="7959693" y="2092958"/>
            <a:chExt cx="1862732" cy="2502079"/>
          </a:xfrm>
        </p:grpSpPr>
        <p:sp>
          <p:nvSpPr>
            <p:cNvPr id="21" name="Rectangle 20"/>
            <p:cNvSpPr/>
            <p:nvPr/>
          </p:nvSpPr>
          <p:spPr bwMode="auto">
            <a:xfrm>
              <a:off x="7959693" y="2708511"/>
              <a:ext cx="1862732" cy="1886526"/>
            </a:xfrm>
            <a:prstGeom prst="rect">
              <a:avLst/>
            </a:prstGeom>
            <a:solidFill>
              <a:schemeClr val="accent5">
                <a:lumMod val="7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Improving Win Rates </a:t>
              </a:r>
            </a:p>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represented a</a:t>
              </a:r>
            </a:p>
            <a:p>
              <a:pPr defTabSz="913947" fontAlgn="base">
                <a:spcBef>
                  <a:spcPct val="0"/>
                </a:spcBef>
                <a:spcAft>
                  <a:spcPct val="0"/>
                </a:spcAft>
              </a:pPr>
              <a:r>
                <a:rPr lang="en-US" sz="3200" spc="-51" dirty="0" smtClean="0">
                  <a:gradFill>
                    <a:gsLst>
                      <a:gs pos="0">
                        <a:srgbClr val="FFFFFF"/>
                      </a:gs>
                      <a:gs pos="100000">
                        <a:srgbClr val="FFFFFF"/>
                      </a:gs>
                    </a:gsLst>
                    <a:lin ang="5400000" scaled="0"/>
                  </a:gradFill>
                  <a:ea typeface="Segoe UI" pitchFamily="34" charset="0"/>
                  <a:cs typeface="Segoe UI" pitchFamily="34" charset="0"/>
                </a:rPr>
                <a:t>$75m </a:t>
              </a:r>
              <a:r>
                <a:rPr lang="en-US" spc="-51" dirty="0" smtClean="0">
                  <a:gradFill>
                    <a:gsLst>
                      <a:gs pos="0">
                        <a:srgbClr val="FFFFFF"/>
                      </a:gs>
                      <a:gs pos="100000">
                        <a:srgbClr val="FFFFFF"/>
                      </a:gs>
                    </a:gsLst>
                    <a:lin ang="5400000" scaled="0"/>
                  </a:gradFill>
                  <a:ea typeface="Segoe UI" pitchFamily="34" charset="0"/>
                  <a:cs typeface="Segoe UI" pitchFamily="34" charset="0"/>
                </a:rPr>
                <a:t>Opportunity</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8342465" y="2092958"/>
              <a:ext cx="1304979" cy="615553"/>
            </a:xfrm>
            <a:prstGeom prst="rect">
              <a:avLst/>
            </a:prstGeom>
            <a:noFill/>
          </p:spPr>
          <p:txBody>
            <a:bodyPr wrap="square" lIns="0" tIns="0" rIns="0" bIns="0" rtlCol="0">
              <a:spAutoFit/>
            </a:bodyPr>
            <a:lstStyle/>
            <a:p>
              <a:r>
                <a:rPr lang="en-US" sz="40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FY14</a:t>
              </a:r>
            </a:p>
          </p:txBody>
        </p:sp>
      </p:grpSp>
      <p:grpSp>
        <p:nvGrpSpPr>
          <p:cNvPr id="7" name="Group 6"/>
          <p:cNvGrpSpPr/>
          <p:nvPr/>
        </p:nvGrpSpPr>
        <p:grpSpPr>
          <a:xfrm>
            <a:off x="9904596" y="2085583"/>
            <a:ext cx="1862732" cy="2936872"/>
            <a:chOff x="9904596" y="2085583"/>
            <a:chExt cx="1862732" cy="2936872"/>
          </a:xfrm>
        </p:grpSpPr>
        <p:grpSp>
          <p:nvGrpSpPr>
            <p:cNvPr id="4" name="Group 3"/>
            <p:cNvGrpSpPr/>
            <p:nvPr/>
          </p:nvGrpSpPr>
          <p:grpSpPr>
            <a:xfrm>
              <a:off x="9904596" y="2085583"/>
              <a:ext cx="1862732" cy="2502080"/>
              <a:chOff x="9904596" y="2085583"/>
              <a:chExt cx="1862732" cy="2502080"/>
            </a:xfrm>
          </p:grpSpPr>
          <p:sp>
            <p:nvSpPr>
              <p:cNvPr id="25" name="Rectangle 24"/>
              <p:cNvSpPr/>
              <p:nvPr/>
            </p:nvSpPr>
            <p:spPr bwMode="auto">
              <a:xfrm>
                <a:off x="9904596" y="2701137"/>
                <a:ext cx="1862732" cy="1886526"/>
              </a:xfrm>
              <a:prstGeom prst="rect">
                <a:avLst/>
              </a:prstGeom>
              <a:solidFill>
                <a:srgbClr val="FFC00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Improving Win Rates </a:t>
                </a:r>
              </a:p>
              <a:p>
                <a:pPr defTabSz="913947" fontAlgn="base">
                  <a:spcBef>
                    <a:spcPct val="0"/>
                  </a:spcBef>
                  <a:spcAft>
                    <a:spcPct val="0"/>
                  </a:spcAft>
                </a:pPr>
                <a:r>
                  <a:rPr lang="en-US" spc="-51" dirty="0" smtClean="0">
                    <a:gradFill>
                      <a:gsLst>
                        <a:gs pos="0">
                          <a:srgbClr val="FFFFFF"/>
                        </a:gs>
                        <a:gs pos="100000">
                          <a:srgbClr val="FFFFFF"/>
                        </a:gs>
                      </a:gsLst>
                      <a:lin ang="5400000" scaled="0"/>
                    </a:gradFill>
                    <a:ea typeface="Segoe UI" pitchFamily="34" charset="0"/>
                    <a:cs typeface="Segoe UI" pitchFamily="34" charset="0"/>
                  </a:rPr>
                  <a:t>represented a</a:t>
                </a:r>
              </a:p>
              <a:p>
                <a:pPr defTabSz="913947" fontAlgn="base">
                  <a:spcBef>
                    <a:spcPct val="0"/>
                  </a:spcBef>
                  <a:spcAft>
                    <a:spcPct val="0"/>
                  </a:spcAft>
                </a:pPr>
                <a:r>
                  <a:rPr lang="en-US" sz="3200" spc="-51" dirty="0" smtClean="0">
                    <a:gradFill>
                      <a:gsLst>
                        <a:gs pos="0">
                          <a:srgbClr val="FFFFFF"/>
                        </a:gs>
                        <a:gs pos="100000">
                          <a:srgbClr val="FFFFFF"/>
                        </a:gs>
                      </a:gsLst>
                      <a:lin ang="5400000" scaled="0"/>
                    </a:gradFill>
                    <a:ea typeface="Segoe UI" pitchFamily="34" charset="0"/>
                    <a:cs typeface="Segoe UI" pitchFamily="34" charset="0"/>
                  </a:rPr>
                  <a:t>*$458m </a:t>
                </a:r>
                <a:r>
                  <a:rPr lang="en-US" spc="-51" dirty="0" smtClean="0">
                    <a:gradFill>
                      <a:gsLst>
                        <a:gs pos="0">
                          <a:srgbClr val="FFFFFF"/>
                        </a:gs>
                        <a:gs pos="100000">
                          <a:srgbClr val="FFFFFF"/>
                        </a:gs>
                      </a:gsLst>
                      <a:lin ang="5400000" scaled="0"/>
                    </a:gradFill>
                    <a:ea typeface="Segoe UI" pitchFamily="34" charset="0"/>
                    <a:cs typeface="Segoe UI" pitchFamily="34" charset="0"/>
                  </a:rPr>
                  <a:t>Opportunity</a:t>
                </a: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10030216" y="2085583"/>
                <a:ext cx="1637910" cy="615553"/>
              </a:xfrm>
              <a:prstGeom prst="rect">
                <a:avLst/>
              </a:prstGeom>
              <a:noFill/>
            </p:spPr>
            <p:txBody>
              <a:bodyPr wrap="square" lIns="0" tIns="0" rIns="0" bIns="0" rtlCol="0">
                <a:spAutoFit/>
              </a:bodyPr>
              <a:lstStyle/>
              <a:p>
                <a:r>
                  <a:rPr lang="en-US" sz="40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5 Years</a:t>
                </a:r>
              </a:p>
            </p:txBody>
          </p:sp>
        </p:grpSp>
        <p:sp>
          <p:nvSpPr>
            <p:cNvPr id="27" name="Text Placeholder 5"/>
            <p:cNvSpPr txBox="1">
              <a:spLocks/>
            </p:cNvSpPr>
            <p:nvPr/>
          </p:nvSpPr>
          <p:spPr>
            <a:xfrm>
              <a:off x="9904596" y="4800856"/>
              <a:ext cx="1862732" cy="221599"/>
            </a:xfrm>
            <a:prstGeom prst="rect">
              <a:avLst/>
            </a:prstGeom>
          </p:spPr>
          <p:txBody>
            <a:bodyPr vert="horz" wrap="square" lIns="0" tIns="0" rIns="0" bIns="0" rtlCol="0">
              <a:spAutoFit/>
            </a:bodyPr>
            <a:lstStyle>
              <a:lvl1pPr marL="0" indent="0" algn="l" defTabSz="914021"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021" rtl="0" eaLnBrk="1" latinLnBrk="0" hangingPunct="1">
                <a:lnSpc>
                  <a:spcPct val="90000"/>
                </a:lnSpc>
                <a:spcBef>
                  <a:spcPts val="0"/>
                </a:spcBef>
                <a:spcAft>
                  <a:spcPts val="400"/>
                </a:spcAft>
                <a:buSzPct val="90000"/>
                <a:buFont typeface="Arial" pitchFamily="34" charset="0"/>
                <a:buNone/>
                <a:tabLst>
                  <a:tab pos="630004" algn="l"/>
                </a:tabLst>
                <a:defRPr sz="2000" kern="1200" spc="-51"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021"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021" rtl="0" eaLnBrk="1" latinLnBrk="0" hangingPunct="1">
                <a:lnSpc>
                  <a:spcPct val="90000"/>
                </a:lnSpc>
                <a:spcBef>
                  <a:spcPts val="0"/>
                </a:spcBef>
                <a:spcAft>
                  <a:spcPts val="400"/>
                </a:spcAft>
                <a:buSzPct val="90000"/>
                <a:buFont typeface="Arial" pitchFamily="34" charset="0"/>
                <a:buNone/>
                <a:tabLst>
                  <a:tab pos="91405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021"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563"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5"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9"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7" indent="-228507" algn="l" defTabSz="91402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*Assume CAGR of 10%</a:t>
              </a:r>
              <a:endParaRPr lang="en-US" sz="1600" dirty="0"/>
            </a:p>
          </p:txBody>
        </p:sp>
      </p:grpSp>
    </p:spTree>
    <p:extLst>
      <p:ext uri="{BB962C8B-B14F-4D97-AF65-F5344CB8AC3E}">
        <p14:creationId xmlns:p14="http://schemas.microsoft.com/office/powerpoint/2010/main" val="4146181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Pain Chain</a:t>
            </a:r>
            <a:endParaRPr lang="en-US" dirty="0"/>
          </a:p>
        </p:txBody>
      </p:sp>
      <p:sp>
        <p:nvSpPr>
          <p:cNvPr id="8" name="Rectangle 7"/>
          <p:cNvSpPr/>
          <p:nvPr/>
        </p:nvSpPr>
        <p:spPr bwMode="auto">
          <a:xfrm>
            <a:off x="1246303" y="1918379"/>
            <a:ext cx="1339415" cy="1494850"/>
          </a:xfrm>
          <a:prstGeom prst="rect">
            <a:avLst/>
          </a:prstGeom>
          <a:solidFill>
            <a:srgbClr val="3EB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8" name="Picture 17"/>
          <p:cNvPicPr>
            <a:picLocks noChangeAspect="1"/>
          </p:cNvPicPr>
          <p:nvPr/>
        </p:nvPicPr>
        <p:blipFill>
          <a:blip r:embed="rId2"/>
          <a:stretch>
            <a:fillRect/>
          </a:stretch>
        </p:blipFill>
        <p:spPr>
          <a:xfrm>
            <a:off x="1246303" y="4908079"/>
            <a:ext cx="4466789" cy="1905575"/>
          </a:xfrm>
          <a:prstGeom prst="rect">
            <a:avLst/>
          </a:prstGeom>
        </p:spPr>
      </p:pic>
      <p:sp>
        <p:nvSpPr>
          <p:cNvPr id="20" name="Rectangle 19"/>
          <p:cNvSpPr/>
          <p:nvPr/>
        </p:nvSpPr>
        <p:spPr bwMode="auto">
          <a:xfrm>
            <a:off x="1246303" y="3413229"/>
            <a:ext cx="1339415" cy="149485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 name="Rectangle 20"/>
          <p:cNvSpPr/>
          <p:nvPr/>
        </p:nvSpPr>
        <p:spPr bwMode="auto">
          <a:xfrm>
            <a:off x="4357369" y="3413229"/>
            <a:ext cx="1355723" cy="1494850"/>
          </a:xfrm>
          <a:prstGeom prst="rect">
            <a:avLst/>
          </a:prstGeom>
          <a:solidFill>
            <a:srgbClr val="3EB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2" name="Picture 21"/>
          <p:cNvPicPr>
            <a:picLocks noChangeAspect="1"/>
          </p:cNvPicPr>
          <p:nvPr/>
        </p:nvPicPr>
        <p:blipFill>
          <a:blip r:embed="rId2"/>
          <a:stretch>
            <a:fillRect/>
          </a:stretch>
        </p:blipFill>
        <p:spPr>
          <a:xfrm rot="10800000">
            <a:off x="4351019" y="1506536"/>
            <a:ext cx="4466789" cy="1905575"/>
          </a:xfrm>
          <a:prstGeom prst="rect">
            <a:avLst/>
          </a:prstGeom>
        </p:spPr>
      </p:pic>
      <p:sp>
        <p:nvSpPr>
          <p:cNvPr id="23" name="Rectangle 22"/>
          <p:cNvSpPr/>
          <p:nvPr/>
        </p:nvSpPr>
        <p:spPr bwMode="auto">
          <a:xfrm>
            <a:off x="7478393" y="3412111"/>
            <a:ext cx="1339415" cy="149485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4" name="Picture 23"/>
          <p:cNvPicPr>
            <a:picLocks noChangeAspect="1"/>
          </p:cNvPicPr>
          <p:nvPr/>
        </p:nvPicPr>
        <p:blipFill>
          <a:blip r:embed="rId3"/>
          <a:stretch>
            <a:fillRect/>
          </a:stretch>
        </p:blipFill>
        <p:spPr>
          <a:xfrm>
            <a:off x="7478393" y="4913311"/>
            <a:ext cx="2225675" cy="1823026"/>
          </a:xfrm>
          <a:prstGeom prst="rect">
            <a:avLst/>
          </a:prstGeom>
        </p:spPr>
      </p:pic>
      <p:pic>
        <p:nvPicPr>
          <p:cNvPr id="19" name="Picture 18"/>
          <p:cNvPicPr>
            <a:picLocks noChangeAspect="1"/>
          </p:cNvPicPr>
          <p:nvPr/>
        </p:nvPicPr>
        <p:blipFill>
          <a:blip r:embed="rId4">
            <a:duotone>
              <a:prstClr val="black"/>
              <a:schemeClr val="accent5">
                <a:tint val="45000"/>
                <a:satMod val="400000"/>
              </a:schemeClr>
            </a:duotone>
          </a:blip>
          <a:stretch>
            <a:fillRect/>
          </a:stretch>
        </p:blipFill>
        <p:spPr>
          <a:xfrm rot="5400000">
            <a:off x="8125027" y="4238101"/>
            <a:ext cx="46141" cy="1339415"/>
          </a:xfrm>
          <a:prstGeom prst="rect">
            <a:avLst/>
          </a:prstGeom>
        </p:spPr>
      </p:pic>
      <p:pic>
        <p:nvPicPr>
          <p:cNvPr id="25" name="Picture 24"/>
          <p:cNvPicPr>
            <a:picLocks noChangeAspect="1"/>
          </p:cNvPicPr>
          <p:nvPr/>
        </p:nvPicPr>
        <p:blipFill>
          <a:blip r:embed="rId4">
            <a:duotone>
              <a:prstClr val="black"/>
              <a:schemeClr val="accent5">
                <a:tint val="45000"/>
                <a:satMod val="400000"/>
              </a:schemeClr>
            </a:duotone>
          </a:blip>
          <a:stretch>
            <a:fillRect/>
          </a:stretch>
        </p:blipFill>
        <p:spPr>
          <a:xfrm rot="5400000">
            <a:off x="8131591" y="2725894"/>
            <a:ext cx="45719" cy="1339415"/>
          </a:xfrm>
          <a:prstGeom prst="rect">
            <a:avLst/>
          </a:prstGeom>
        </p:spPr>
      </p:pic>
      <p:pic>
        <p:nvPicPr>
          <p:cNvPr id="26" name="Picture 25"/>
          <p:cNvPicPr>
            <a:picLocks noChangeAspect="1"/>
          </p:cNvPicPr>
          <p:nvPr/>
        </p:nvPicPr>
        <p:blipFill>
          <a:blip r:embed="rId4">
            <a:duotone>
              <a:prstClr val="black"/>
              <a:schemeClr val="accent5">
                <a:tint val="45000"/>
                <a:satMod val="400000"/>
              </a:schemeClr>
            </a:duotone>
          </a:blip>
          <a:stretch>
            <a:fillRect/>
          </a:stretch>
        </p:blipFill>
        <p:spPr>
          <a:xfrm rot="5400000">
            <a:off x="5007825" y="2742963"/>
            <a:ext cx="45719" cy="1339415"/>
          </a:xfrm>
          <a:prstGeom prst="rect">
            <a:avLst/>
          </a:prstGeom>
        </p:spPr>
      </p:pic>
      <p:pic>
        <p:nvPicPr>
          <p:cNvPr id="27" name="Picture 26"/>
          <p:cNvPicPr>
            <a:picLocks noChangeAspect="1"/>
          </p:cNvPicPr>
          <p:nvPr/>
        </p:nvPicPr>
        <p:blipFill>
          <a:blip r:embed="rId4">
            <a:duotone>
              <a:prstClr val="black"/>
              <a:schemeClr val="accent5">
                <a:tint val="45000"/>
                <a:satMod val="400000"/>
              </a:schemeClr>
            </a:duotone>
          </a:blip>
          <a:stretch>
            <a:fillRect/>
          </a:stretch>
        </p:blipFill>
        <p:spPr>
          <a:xfrm rot="5400000">
            <a:off x="4997865" y="4220744"/>
            <a:ext cx="45719" cy="1339415"/>
          </a:xfrm>
          <a:prstGeom prst="rect">
            <a:avLst/>
          </a:prstGeom>
        </p:spPr>
      </p:pic>
      <p:pic>
        <p:nvPicPr>
          <p:cNvPr id="28" name="Picture 27"/>
          <p:cNvPicPr>
            <a:picLocks noChangeAspect="1"/>
          </p:cNvPicPr>
          <p:nvPr/>
        </p:nvPicPr>
        <p:blipFill>
          <a:blip r:embed="rId4">
            <a:duotone>
              <a:prstClr val="black"/>
              <a:schemeClr val="accent5">
                <a:tint val="45000"/>
                <a:satMod val="400000"/>
              </a:schemeClr>
            </a:duotone>
          </a:blip>
          <a:stretch>
            <a:fillRect/>
          </a:stretch>
        </p:blipFill>
        <p:spPr>
          <a:xfrm rot="5400000">
            <a:off x="1904481" y="4260113"/>
            <a:ext cx="45719" cy="1339415"/>
          </a:xfrm>
          <a:prstGeom prst="rect">
            <a:avLst/>
          </a:prstGeom>
        </p:spPr>
      </p:pic>
      <p:pic>
        <p:nvPicPr>
          <p:cNvPr id="29" name="Picture 28"/>
          <p:cNvPicPr>
            <a:picLocks noChangeAspect="1"/>
          </p:cNvPicPr>
          <p:nvPr/>
        </p:nvPicPr>
        <p:blipFill>
          <a:blip r:embed="rId4">
            <a:duotone>
              <a:prstClr val="black"/>
              <a:schemeClr val="accent5">
                <a:tint val="45000"/>
                <a:satMod val="400000"/>
              </a:schemeClr>
            </a:duotone>
          </a:blip>
          <a:stretch>
            <a:fillRect/>
          </a:stretch>
        </p:blipFill>
        <p:spPr>
          <a:xfrm rot="5400000">
            <a:off x="1893150" y="2748753"/>
            <a:ext cx="45719" cy="1339415"/>
          </a:xfrm>
          <a:prstGeom prst="rect">
            <a:avLst/>
          </a:prstGeom>
        </p:spPr>
      </p:pic>
      <p:sp>
        <p:nvSpPr>
          <p:cNvPr id="30" name="Rectangle 29"/>
          <p:cNvSpPr/>
          <p:nvPr/>
        </p:nvSpPr>
        <p:spPr bwMode="auto">
          <a:xfrm>
            <a:off x="9722112" y="5621647"/>
            <a:ext cx="2209800" cy="111468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1" name="Picture 30"/>
          <p:cNvPicPr>
            <a:picLocks noChangeAspect="1"/>
          </p:cNvPicPr>
          <p:nvPr/>
        </p:nvPicPr>
        <p:blipFill>
          <a:blip r:embed="rId4">
            <a:duotone>
              <a:prstClr val="black"/>
              <a:schemeClr val="accent5">
                <a:tint val="45000"/>
                <a:satMod val="400000"/>
              </a:schemeClr>
            </a:duotone>
          </a:blip>
          <a:stretch>
            <a:fillRect/>
          </a:stretch>
        </p:blipFill>
        <p:spPr>
          <a:xfrm rot="10800000">
            <a:off x="9665965" y="5623027"/>
            <a:ext cx="54412" cy="1113310"/>
          </a:xfrm>
          <a:prstGeom prst="rect">
            <a:avLst/>
          </a:prstGeom>
        </p:spPr>
      </p:pic>
      <p:sp>
        <p:nvSpPr>
          <p:cNvPr id="33" name="TextBox 32"/>
          <p:cNvSpPr txBox="1"/>
          <p:nvPr/>
        </p:nvSpPr>
        <p:spPr>
          <a:xfrm>
            <a:off x="1239951" y="2201724"/>
            <a:ext cx="1334435" cy="492443"/>
          </a:xfrm>
          <a:prstGeom prst="rect">
            <a:avLst/>
          </a:prstGeom>
          <a:noFill/>
        </p:spPr>
        <p:txBody>
          <a:bodyPr wrap="square" lIns="0" tIns="0" rIns="0" bIns="0" rtlCol="0">
            <a:spAutoFit/>
          </a:bodyPr>
          <a:lstStyle/>
          <a:p>
            <a:pPr algn="ctr"/>
            <a:r>
              <a:rPr lang="en-US" sz="1600" b="1" dirty="0" smtClean="0">
                <a:solidFill>
                  <a:schemeClr val="bg1"/>
                </a:solidFill>
                <a:latin typeface="Segoe UI Light" pitchFamily="34" charset="0"/>
              </a:rPr>
              <a:t>New Business Environment</a:t>
            </a:r>
          </a:p>
        </p:txBody>
      </p:sp>
      <p:sp>
        <p:nvSpPr>
          <p:cNvPr id="34" name="TextBox 33"/>
          <p:cNvSpPr txBox="1"/>
          <p:nvPr/>
        </p:nvSpPr>
        <p:spPr>
          <a:xfrm>
            <a:off x="3479697" y="5601477"/>
            <a:ext cx="1828507" cy="738664"/>
          </a:xfrm>
          <a:prstGeom prst="rect">
            <a:avLst/>
          </a:prstGeom>
          <a:noFill/>
        </p:spPr>
        <p:txBody>
          <a:bodyPr wrap="square" lIns="0" tIns="0" rIns="0" bIns="0" rtlCol="0">
            <a:spAutoFit/>
          </a:bodyPr>
          <a:lstStyle/>
          <a:p>
            <a:pPr algn="ctr"/>
            <a:r>
              <a:rPr lang="en-US" sz="1600" b="1" dirty="0" smtClean="0">
                <a:solidFill>
                  <a:schemeClr val="bg1"/>
                </a:solidFill>
                <a:latin typeface="Segoe UI Light" pitchFamily="34" charset="0"/>
              </a:rPr>
              <a:t>Information Parity, Buyers know Everything</a:t>
            </a:r>
          </a:p>
        </p:txBody>
      </p:sp>
      <p:sp>
        <p:nvSpPr>
          <p:cNvPr id="35" name="TextBox 34"/>
          <p:cNvSpPr txBox="1"/>
          <p:nvPr/>
        </p:nvSpPr>
        <p:spPr>
          <a:xfrm>
            <a:off x="1498297" y="5255158"/>
            <a:ext cx="1334435" cy="492443"/>
          </a:xfrm>
          <a:prstGeom prst="rect">
            <a:avLst/>
          </a:prstGeom>
          <a:noFill/>
        </p:spPr>
        <p:txBody>
          <a:bodyPr wrap="square" lIns="0" tIns="0" rIns="0" bIns="0" rtlCol="0">
            <a:spAutoFit/>
          </a:bodyPr>
          <a:lstStyle/>
          <a:p>
            <a:pPr algn="ctr"/>
            <a:r>
              <a:rPr lang="en-US" sz="1600" b="1" dirty="0" smtClean="0">
                <a:solidFill>
                  <a:schemeClr val="bg1"/>
                </a:solidFill>
                <a:latin typeface="Segoe UI Light" pitchFamily="34" charset="0"/>
              </a:rPr>
              <a:t>Consensus Based Buying</a:t>
            </a:r>
          </a:p>
        </p:txBody>
      </p:sp>
      <p:sp>
        <p:nvSpPr>
          <p:cNvPr id="36" name="TextBox 35"/>
          <p:cNvSpPr txBox="1"/>
          <p:nvPr/>
        </p:nvSpPr>
        <p:spPr>
          <a:xfrm>
            <a:off x="4353506" y="3749970"/>
            <a:ext cx="1334435" cy="738664"/>
          </a:xfrm>
          <a:prstGeom prst="rect">
            <a:avLst/>
          </a:prstGeom>
          <a:noFill/>
        </p:spPr>
        <p:txBody>
          <a:bodyPr wrap="square" lIns="0" tIns="0" rIns="0" bIns="0" rtlCol="0">
            <a:spAutoFit/>
          </a:bodyPr>
          <a:lstStyle/>
          <a:p>
            <a:pPr algn="ctr"/>
            <a:r>
              <a:rPr lang="en-US" sz="1600" b="1" dirty="0" smtClean="0">
                <a:solidFill>
                  <a:schemeClr val="bg1"/>
                </a:solidFill>
                <a:latin typeface="Segoe UI Light" pitchFamily="34" charset="0"/>
              </a:rPr>
              <a:t>Managers Focused on Closing Deals</a:t>
            </a:r>
          </a:p>
        </p:txBody>
      </p:sp>
      <p:sp>
        <p:nvSpPr>
          <p:cNvPr id="37" name="TextBox 36"/>
          <p:cNvSpPr txBox="1"/>
          <p:nvPr/>
        </p:nvSpPr>
        <p:spPr>
          <a:xfrm>
            <a:off x="6437642" y="1709361"/>
            <a:ext cx="1812025" cy="984885"/>
          </a:xfrm>
          <a:prstGeom prst="rect">
            <a:avLst/>
          </a:prstGeom>
          <a:noFill/>
        </p:spPr>
        <p:txBody>
          <a:bodyPr wrap="square" lIns="0" tIns="0" rIns="0" bIns="0" rtlCol="0">
            <a:spAutoFit/>
          </a:bodyPr>
          <a:lstStyle/>
          <a:p>
            <a:pPr algn="ctr"/>
            <a:r>
              <a:rPr lang="en-US" sz="1600" b="1" dirty="0" smtClean="0">
                <a:solidFill>
                  <a:schemeClr val="bg1"/>
                </a:solidFill>
                <a:latin typeface="Segoe UI Light" pitchFamily="34" charset="0"/>
              </a:rPr>
              <a:t>Manager </a:t>
            </a:r>
          </a:p>
          <a:p>
            <a:pPr algn="ctr"/>
            <a:r>
              <a:rPr lang="en-US" sz="1600" b="1" dirty="0" smtClean="0">
                <a:solidFill>
                  <a:schemeClr val="bg1"/>
                </a:solidFill>
                <a:latin typeface="Segoe UI Light" pitchFamily="34" charset="0"/>
              </a:rPr>
              <a:t>Coaching </a:t>
            </a:r>
          </a:p>
          <a:p>
            <a:pPr algn="ctr"/>
            <a:r>
              <a:rPr lang="en-US" sz="1600" b="1" dirty="0">
                <a:solidFill>
                  <a:schemeClr val="bg1"/>
                </a:solidFill>
                <a:latin typeface="Segoe UI Light" pitchFamily="34" charset="0"/>
              </a:rPr>
              <a:t>D</a:t>
            </a:r>
            <a:r>
              <a:rPr lang="en-US" sz="1600" b="1" dirty="0" smtClean="0">
                <a:solidFill>
                  <a:schemeClr val="bg1"/>
                </a:solidFill>
                <a:latin typeface="Segoe UI Light" pitchFamily="34" charset="0"/>
              </a:rPr>
              <a:t>ropping </a:t>
            </a:r>
            <a:r>
              <a:rPr lang="en-US" sz="1600" b="1" dirty="0">
                <a:solidFill>
                  <a:schemeClr val="bg1"/>
                </a:solidFill>
                <a:latin typeface="Segoe UI Light" pitchFamily="34" charset="0"/>
              </a:rPr>
              <a:t>D</a:t>
            </a:r>
            <a:r>
              <a:rPr lang="en-US" sz="1600" b="1" dirty="0" smtClean="0">
                <a:solidFill>
                  <a:schemeClr val="bg1"/>
                </a:solidFill>
                <a:latin typeface="Segoe UI Light" pitchFamily="34" charset="0"/>
              </a:rPr>
              <a:t>own </a:t>
            </a:r>
          </a:p>
          <a:p>
            <a:pPr algn="ctr"/>
            <a:r>
              <a:rPr lang="en-US" sz="1600" b="1" dirty="0" smtClean="0">
                <a:solidFill>
                  <a:schemeClr val="bg1"/>
                </a:solidFill>
                <a:latin typeface="Segoe UI Light" pitchFamily="34" charset="0"/>
              </a:rPr>
              <a:t>the Priority </a:t>
            </a:r>
            <a:r>
              <a:rPr lang="en-US" sz="1600" b="1" dirty="0">
                <a:solidFill>
                  <a:schemeClr val="bg1"/>
                </a:solidFill>
                <a:latin typeface="Segoe UI Light" pitchFamily="34" charset="0"/>
              </a:rPr>
              <a:t>L</a:t>
            </a:r>
            <a:r>
              <a:rPr lang="en-US" sz="1600" b="1" dirty="0" smtClean="0">
                <a:solidFill>
                  <a:schemeClr val="bg1"/>
                </a:solidFill>
                <a:latin typeface="Segoe UI Light" pitchFamily="34" charset="0"/>
              </a:rPr>
              <a:t>ist</a:t>
            </a:r>
          </a:p>
        </p:txBody>
      </p:sp>
      <p:sp>
        <p:nvSpPr>
          <p:cNvPr id="38" name="TextBox 37"/>
          <p:cNvSpPr txBox="1"/>
          <p:nvPr/>
        </p:nvSpPr>
        <p:spPr>
          <a:xfrm>
            <a:off x="4982200" y="1892240"/>
            <a:ext cx="1527641" cy="984885"/>
          </a:xfrm>
          <a:prstGeom prst="rect">
            <a:avLst/>
          </a:prstGeom>
          <a:noFill/>
        </p:spPr>
        <p:txBody>
          <a:bodyPr wrap="square" lIns="0" tIns="0" rIns="0" bIns="0" rtlCol="0">
            <a:spAutoFit/>
          </a:bodyPr>
          <a:lstStyle/>
          <a:p>
            <a:pPr algn="ctr"/>
            <a:r>
              <a:rPr lang="en-US" sz="1600" b="1" dirty="0" smtClean="0">
                <a:solidFill>
                  <a:schemeClr val="bg1"/>
                </a:solidFill>
                <a:latin typeface="Segoe UI Light" pitchFamily="34" charset="0"/>
              </a:rPr>
              <a:t>Managers </a:t>
            </a:r>
          </a:p>
          <a:p>
            <a:pPr algn="ctr"/>
            <a:r>
              <a:rPr lang="en-US" sz="1600" b="1" dirty="0" smtClean="0">
                <a:solidFill>
                  <a:schemeClr val="bg1"/>
                </a:solidFill>
                <a:latin typeface="Segoe UI Light" pitchFamily="34" charset="0"/>
              </a:rPr>
              <a:t>as Referees </a:t>
            </a:r>
          </a:p>
          <a:p>
            <a:pPr algn="ctr"/>
            <a:r>
              <a:rPr lang="en-US" sz="1600" b="1" dirty="0" smtClean="0">
                <a:solidFill>
                  <a:schemeClr val="bg1"/>
                </a:solidFill>
                <a:latin typeface="Segoe UI Light" pitchFamily="34" charset="0"/>
              </a:rPr>
              <a:t>Shouting</a:t>
            </a:r>
          </a:p>
          <a:p>
            <a:pPr algn="ctr"/>
            <a:r>
              <a:rPr lang="en-US" sz="1600" b="1" dirty="0" smtClean="0">
                <a:solidFill>
                  <a:schemeClr val="bg1"/>
                </a:solidFill>
                <a:latin typeface="Segoe UI Light" pitchFamily="34" charset="0"/>
              </a:rPr>
              <a:t> “offside”</a:t>
            </a:r>
          </a:p>
        </p:txBody>
      </p:sp>
      <p:sp>
        <p:nvSpPr>
          <p:cNvPr id="41" name="TextBox 40"/>
          <p:cNvSpPr txBox="1"/>
          <p:nvPr/>
        </p:nvSpPr>
        <p:spPr>
          <a:xfrm>
            <a:off x="7462083" y="4811277"/>
            <a:ext cx="1833763" cy="1231106"/>
          </a:xfrm>
          <a:prstGeom prst="rect">
            <a:avLst/>
          </a:prstGeom>
          <a:noFill/>
        </p:spPr>
        <p:txBody>
          <a:bodyPr wrap="square" lIns="0" tIns="0" rIns="0" bIns="0" rtlCol="0">
            <a:spAutoFit/>
          </a:bodyPr>
          <a:lstStyle/>
          <a:p>
            <a:pPr algn="ctr"/>
            <a:endParaRPr lang="en-US" sz="1600" b="1" dirty="0" smtClean="0">
              <a:solidFill>
                <a:schemeClr val="bg1"/>
              </a:solidFill>
              <a:latin typeface="Segoe UI Light" pitchFamily="34" charset="0"/>
            </a:endParaRPr>
          </a:p>
          <a:p>
            <a:pPr algn="ctr"/>
            <a:r>
              <a:rPr lang="en-US" sz="1600" b="1" dirty="0" smtClean="0">
                <a:solidFill>
                  <a:schemeClr val="bg1"/>
                </a:solidFill>
                <a:latin typeface="Segoe UI Light" pitchFamily="34" charset="0"/>
              </a:rPr>
              <a:t>Discontent</a:t>
            </a:r>
          </a:p>
          <a:p>
            <a:pPr algn="ctr"/>
            <a:r>
              <a:rPr lang="en-US" sz="1600" b="1" dirty="0" smtClean="0">
                <a:solidFill>
                  <a:schemeClr val="bg1"/>
                </a:solidFill>
                <a:latin typeface="Segoe UI Light" pitchFamily="34" charset="0"/>
              </a:rPr>
              <a:t>with Review </a:t>
            </a:r>
          </a:p>
          <a:p>
            <a:pPr algn="ctr"/>
            <a:r>
              <a:rPr lang="en-US" sz="1600" b="1" dirty="0" smtClean="0">
                <a:solidFill>
                  <a:schemeClr val="bg1"/>
                </a:solidFill>
                <a:latin typeface="Segoe UI Light" pitchFamily="34" charset="0"/>
              </a:rPr>
              <a:t>&amp; 360</a:t>
            </a:r>
          </a:p>
          <a:p>
            <a:pPr algn="ctr"/>
            <a:r>
              <a:rPr lang="en-US" sz="1600" b="1" dirty="0" smtClean="0">
                <a:solidFill>
                  <a:schemeClr val="bg1"/>
                </a:solidFill>
                <a:latin typeface="Segoe UI Light" pitchFamily="34" charset="0"/>
              </a:rPr>
              <a:t>Processes</a:t>
            </a:r>
          </a:p>
        </p:txBody>
      </p:sp>
      <p:sp>
        <p:nvSpPr>
          <p:cNvPr id="42" name="TextBox 41"/>
          <p:cNvSpPr txBox="1"/>
          <p:nvPr/>
        </p:nvSpPr>
        <p:spPr>
          <a:xfrm>
            <a:off x="7401275" y="3526782"/>
            <a:ext cx="1493643" cy="1231106"/>
          </a:xfrm>
          <a:prstGeom prst="rect">
            <a:avLst/>
          </a:prstGeom>
          <a:noFill/>
        </p:spPr>
        <p:txBody>
          <a:bodyPr wrap="square" lIns="0" tIns="0" rIns="0" bIns="0" rtlCol="0">
            <a:spAutoFit/>
          </a:bodyPr>
          <a:lstStyle/>
          <a:p>
            <a:pPr algn="ctr"/>
            <a:r>
              <a:rPr lang="en-US" sz="1600" b="1" dirty="0" smtClean="0">
                <a:solidFill>
                  <a:schemeClr val="bg1"/>
                </a:solidFill>
                <a:latin typeface="Segoe UI Light" pitchFamily="34" charset="0"/>
              </a:rPr>
              <a:t>Workers want</a:t>
            </a:r>
          </a:p>
          <a:p>
            <a:pPr algn="ctr"/>
            <a:r>
              <a:rPr lang="en-US" sz="1600" b="1" dirty="0" smtClean="0">
                <a:solidFill>
                  <a:schemeClr val="bg1"/>
                </a:solidFill>
                <a:latin typeface="Segoe UI Light" pitchFamily="34" charset="0"/>
              </a:rPr>
              <a:t>more </a:t>
            </a:r>
          </a:p>
          <a:p>
            <a:pPr algn="ctr"/>
            <a:r>
              <a:rPr lang="en-US" sz="1600" b="1" dirty="0">
                <a:solidFill>
                  <a:schemeClr val="bg1"/>
                </a:solidFill>
                <a:latin typeface="Segoe UI Light" pitchFamily="34" charset="0"/>
              </a:rPr>
              <a:t>C</a:t>
            </a:r>
            <a:r>
              <a:rPr lang="en-US" sz="1600" b="1" dirty="0" smtClean="0">
                <a:solidFill>
                  <a:schemeClr val="bg1"/>
                </a:solidFill>
                <a:latin typeface="Segoe UI Light" pitchFamily="34" charset="0"/>
              </a:rPr>
              <a:t>ontinuous &amp; Timely</a:t>
            </a:r>
          </a:p>
          <a:p>
            <a:pPr algn="ctr"/>
            <a:r>
              <a:rPr lang="en-US" sz="1600" b="1" dirty="0">
                <a:solidFill>
                  <a:schemeClr val="bg1"/>
                </a:solidFill>
                <a:latin typeface="Segoe UI Light" pitchFamily="34" charset="0"/>
              </a:rPr>
              <a:t>F</a:t>
            </a:r>
            <a:r>
              <a:rPr lang="en-US" sz="1600" b="1" dirty="0" smtClean="0">
                <a:solidFill>
                  <a:schemeClr val="bg1"/>
                </a:solidFill>
                <a:latin typeface="Segoe UI Light" pitchFamily="34" charset="0"/>
              </a:rPr>
              <a:t>eedback</a:t>
            </a:r>
          </a:p>
        </p:txBody>
      </p:sp>
      <p:sp>
        <p:nvSpPr>
          <p:cNvPr id="43" name="TextBox 42"/>
          <p:cNvSpPr txBox="1"/>
          <p:nvPr/>
        </p:nvSpPr>
        <p:spPr>
          <a:xfrm>
            <a:off x="10047379" y="5831093"/>
            <a:ext cx="1541244" cy="984885"/>
          </a:xfrm>
          <a:prstGeom prst="rect">
            <a:avLst/>
          </a:prstGeom>
          <a:noFill/>
        </p:spPr>
        <p:txBody>
          <a:bodyPr wrap="square" lIns="0" tIns="0" rIns="0" bIns="0" rtlCol="0">
            <a:spAutoFit/>
          </a:bodyPr>
          <a:lstStyle/>
          <a:p>
            <a:pPr algn="ctr"/>
            <a:r>
              <a:rPr lang="en-US" sz="1600" b="1" dirty="0" smtClean="0">
                <a:solidFill>
                  <a:schemeClr val="bg1"/>
                </a:solidFill>
                <a:latin typeface="Segoe UI Light" pitchFamily="34" charset="0"/>
              </a:rPr>
              <a:t>Core Performers falling behind </a:t>
            </a:r>
          </a:p>
          <a:p>
            <a:pPr algn="ctr"/>
            <a:r>
              <a:rPr lang="en-US" sz="1600" b="1" dirty="0" smtClean="0">
                <a:solidFill>
                  <a:schemeClr val="bg1"/>
                </a:solidFill>
                <a:latin typeface="Segoe UI Light" pitchFamily="34" charset="0"/>
              </a:rPr>
              <a:t>the Best</a:t>
            </a:r>
          </a:p>
          <a:p>
            <a:pPr algn="ctr"/>
            <a:endParaRPr lang="en-US" sz="1600" b="1" dirty="0" smtClean="0">
              <a:solidFill>
                <a:schemeClr val="bg1"/>
              </a:solidFill>
              <a:latin typeface="Segoe UI Light" pitchFamily="34" charset="0"/>
            </a:endParaRPr>
          </a:p>
        </p:txBody>
      </p:sp>
      <p:sp>
        <p:nvSpPr>
          <p:cNvPr id="45" name="TextBox 44"/>
          <p:cNvSpPr txBox="1"/>
          <p:nvPr/>
        </p:nvSpPr>
        <p:spPr>
          <a:xfrm>
            <a:off x="1074962" y="1436422"/>
            <a:ext cx="1664411" cy="430887"/>
          </a:xfrm>
          <a:prstGeom prst="rect">
            <a:avLst/>
          </a:prstGeom>
          <a:noFill/>
        </p:spPr>
        <p:txBody>
          <a:bodyPr wrap="square" lIns="0" tIns="0" rIns="0" bIns="0" rtlCol="0">
            <a:spAutoFit/>
          </a:bodyPr>
          <a:lstStyle/>
          <a:p>
            <a:pPr algn="ctr"/>
            <a:r>
              <a:rPr lang="en-US" sz="1400" b="1" dirty="0" smtClean="0">
                <a:latin typeface="Segoe UI Light" pitchFamily="34" charset="0"/>
              </a:rPr>
              <a:t>Global Economic Downturn</a:t>
            </a:r>
          </a:p>
        </p:txBody>
      </p:sp>
      <p:sp>
        <p:nvSpPr>
          <p:cNvPr id="46" name="TextBox 45"/>
          <p:cNvSpPr txBox="1"/>
          <p:nvPr/>
        </p:nvSpPr>
        <p:spPr>
          <a:xfrm>
            <a:off x="10267501" y="5285935"/>
            <a:ext cx="1664411" cy="215444"/>
          </a:xfrm>
          <a:prstGeom prst="rect">
            <a:avLst/>
          </a:prstGeom>
          <a:noFill/>
        </p:spPr>
        <p:txBody>
          <a:bodyPr wrap="square" lIns="0" tIns="0" rIns="0" bIns="0" rtlCol="0">
            <a:spAutoFit/>
          </a:bodyPr>
          <a:lstStyle/>
          <a:p>
            <a:pPr algn="ctr"/>
            <a:r>
              <a:rPr lang="en-US" sz="1400" b="1" dirty="0" smtClean="0">
                <a:latin typeface="Segoe UI Light" pitchFamily="34" charset="0"/>
              </a:rPr>
              <a:t>Widening Talent Gap</a:t>
            </a:r>
          </a:p>
        </p:txBody>
      </p:sp>
      <p:cxnSp>
        <p:nvCxnSpPr>
          <p:cNvPr id="48" name="Straight Arrow Connector 47"/>
          <p:cNvCxnSpPr/>
          <p:nvPr/>
        </p:nvCxnSpPr>
        <p:spPr>
          <a:xfrm flipH="1">
            <a:off x="2915918" y="2459323"/>
            <a:ext cx="6350" cy="190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bwMode="auto">
          <a:xfrm rot="20534738">
            <a:off x="3028787" y="4859081"/>
            <a:ext cx="996950" cy="553835"/>
          </a:xfrm>
          <a:custGeom>
            <a:avLst/>
            <a:gdLst>
              <a:gd name="connsiteX0" fmla="*/ 0 w 996950"/>
              <a:gd name="connsiteY0" fmla="*/ 0 h 553835"/>
              <a:gd name="connsiteX1" fmla="*/ 323850 w 996950"/>
              <a:gd name="connsiteY1" fmla="*/ 539750 h 553835"/>
              <a:gd name="connsiteX2" fmla="*/ 996950 w 996950"/>
              <a:gd name="connsiteY2" fmla="*/ 342900 h 553835"/>
            </a:gdLst>
            <a:ahLst/>
            <a:cxnLst>
              <a:cxn ang="0">
                <a:pos x="connsiteX0" y="connsiteY0"/>
              </a:cxn>
              <a:cxn ang="0">
                <a:pos x="connsiteX1" y="connsiteY1"/>
              </a:cxn>
              <a:cxn ang="0">
                <a:pos x="connsiteX2" y="connsiteY2"/>
              </a:cxn>
            </a:cxnLst>
            <a:rect l="l" t="t" r="r" b="b"/>
            <a:pathLst>
              <a:path w="996950" h="553835">
                <a:moveTo>
                  <a:pt x="0" y="0"/>
                </a:moveTo>
                <a:cubicBezTo>
                  <a:pt x="78846" y="241300"/>
                  <a:pt x="157692" y="482600"/>
                  <a:pt x="323850" y="539750"/>
                </a:cubicBezTo>
                <a:cubicBezTo>
                  <a:pt x="490008" y="596900"/>
                  <a:pt x="743479" y="469900"/>
                  <a:pt x="996950" y="342900"/>
                </a:cubicBezTo>
              </a:path>
            </a:pathLst>
          </a:cu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Straight Arrow Connector 54"/>
          <p:cNvCxnSpPr/>
          <p:nvPr/>
        </p:nvCxnSpPr>
        <p:spPr>
          <a:xfrm flipH="1">
            <a:off x="7103810" y="3492902"/>
            <a:ext cx="3177" cy="113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Freeform 55"/>
          <p:cNvSpPr>
            <a:spLocks/>
          </p:cNvSpPr>
          <p:nvPr/>
        </p:nvSpPr>
        <p:spPr bwMode="auto">
          <a:xfrm rot="9626112">
            <a:off x="6039209" y="2865842"/>
            <a:ext cx="1000304" cy="672301"/>
          </a:xfrm>
          <a:custGeom>
            <a:avLst/>
            <a:gdLst>
              <a:gd name="connsiteX0" fmla="*/ 0 w 996950"/>
              <a:gd name="connsiteY0" fmla="*/ 0 h 553835"/>
              <a:gd name="connsiteX1" fmla="*/ 323850 w 996950"/>
              <a:gd name="connsiteY1" fmla="*/ 539750 h 553835"/>
              <a:gd name="connsiteX2" fmla="*/ 996950 w 996950"/>
              <a:gd name="connsiteY2" fmla="*/ 342900 h 553835"/>
            </a:gdLst>
            <a:ahLst/>
            <a:cxnLst>
              <a:cxn ang="0">
                <a:pos x="connsiteX0" y="connsiteY0"/>
              </a:cxn>
              <a:cxn ang="0">
                <a:pos x="connsiteX1" y="connsiteY1"/>
              </a:cxn>
              <a:cxn ang="0">
                <a:pos x="connsiteX2" y="connsiteY2"/>
              </a:cxn>
            </a:cxnLst>
            <a:rect l="l" t="t" r="r" b="b"/>
            <a:pathLst>
              <a:path w="996950" h="553835">
                <a:moveTo>
                  <a:pt x="0" y="0"/>
                </a:moveTo>
                <a:cubicBezTo>
                  <a:pt x="78846" y="241300"/>
                  <a:pt x="157692" y="482600"/>
                  <a:pt x="323850" y="539750"/>
                </a:cubicBezTo>
                <a:cubicBezTo>
                  <a:pt x="490008" y="596900"/>
                  <a:pt x="743479" y="469900"/>
                  <a:pt x="996950" y="342900"/>
                </a:cubicBezTo>
              </a:path>
            </a:pathLst>
          </a:custGeom>
          <a:ln>
            <a:headEnd type="triangle" w="med" len="med"/>
            <a:tailEnd type="none" w="med" len="med"/>
          </a:ln>
          <a:scene3d>
            <a:camera prst="orthographicFront">
              <a:rot lat="0" lon="20999997"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7" name="Straight Arrow Connector 56"/>
          <p:cNvCxnSpPr/>
          <p:nvPr/>
        </p:nvCxnSpPr>
        <p:spPr>
          <a:xfrm flipV="1">
            <a:off x="6046000" y="3473852"/>
            <a:ext cx="0" cy="1128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9693171" y="5426830"/>
            <a:ext cx="505401" cy="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060125" y="1892240"/>
            <a:ext cx="2871787" cy="1077218"/>
          </a:xfrm>
          <a:prstGeom prst="rect">
            <a:avLst/>
          </a:prstGeom>
          <a:noFill/>
        </p:spPr>
        <p:txBody>
          <a:bodyPr wrap="square" lIns="0" tIns="0" rIns="0" bIns="0" rtlCol="0">
            <a:spAutoFit/>
          </a:bodyPr>
          <a:lstStyle/>
          <a:p>
            <a:pPr defTabSz="1218531"/>
            <a:r>
              <a:rPr lang="en-US" sz="14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Manpower describes the new environment as the “Human Age” in which finding and keeping the right talent is a critical strategic priority. </a:t>
            </a:r>
          </a:p>
          <a:p>
            <a:pPr defTabSz="1218531"/>
            <a:r>
              <a:rPr lang="en-US" sz="14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---2013 Manpower Survey</a:t>
            </a:r>
            <a:endParaRPr lang="en-US" sz="14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sp>
        <p:nvSpPr>
          <p:cNvPr id="47" name="TextBox 46"/>
          <p:cNvSpPr txBox="1"/>
          <p:nvPr/>
        </p:nvSpPr>
        <p:spPr>
          <a:xfrm>
            <a:off x="1230086" y="3912756"/>
            <a:ext cx="1334435" cy="492443"/>
          </a:xfrm>
          <a:prstGeom prst="rect">
            <a:avLst/>
          </a:prstGeom>
          <a:noFill/>
        </p:spPr>
        <p:txBody>
          <a:bodyPr wrap="square" lIns="0" tIns="0" rIns="0" bIns="0" rtlCol="0">
            <a:spAutoFit/>
          </a:bodyPr>
          <a:lstStyle/>
          <a:p>
            <a:pPr algn="ctr"/>
            <a:r>
              <a:rPr lang="en-US" sz="1600" b="1" dirty="0" smtClean="0">
                <a:solidFill>
                  <a:schemeClr val="bg1"/>
                </a:solidFill>
                <a:latin typeface="Segoe UI Light" pitchFamily="34" charset="0"/>
              </a:rPr>
              <a:t>Reduction in Budgets</a:t>
            </a:r>
          </a:p>
        </p:txBody>
      </p:sp>
    </p:spTree>
    <p:extLst>
      <p:ext uri="{BB962C8B-B14F-4D97-AF65-F5344CB8AC3E}">
        <p14:creationId xmlns:p14="http://schemas.microsoft.com/office/powerpoint/2010/main" val="423039773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p:cNvSpPr>
            <a:spLocks noChangeAspect="1"/>
          </p:cNvSpPr>
          <p:nvPr/>
        </p:nvSpPr>
        <p:spPr bwMode="auto">
          <a:xfrm>
            <a:off x="1224501" y="1317743"/>
            <a:ext cx="5228595" cy="5228599"/>
          </a:xfrm>
          <a:prstGeom prst="ellipse">
            <a:avLst/>
          </a:prstGeom>
          <a:solidFill>
            <a:srgbClr val="538022">
              <a:alpha val="62000"/>
            </a:srgbClr>
          </a:solidFill>
          <a:ln w="10795" cap="flat" cmpd="sng" algn="ctr">
            <a:noFill/>
            <a:prstDash val="solid"/>
            <a:headEnd type="none" w="med" len="med"/>
            <a:tailEnd type="none" w="med" len="med"/>
          </a:ln>
          <a:effectLst>
            <a:softEdge rad="635000"/>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000" kern="0" dirty="0">
              <a:gradFill>
                <a:gsLst>
                  <a:gs pos="0">
                    <a:srgbClr val="000000"/>
                  </a:gs>
                  <a:gs pos="100000">
                    <a:srgbClr val="000000"/>
                  </a:gs>
                </a:gsLst>
                <a:lin ang="5400000" scaled="0"/>
              </a:gradFill>
            </a:endParaRPr>
          </a:p>
        </p:txBody>
      </p:sp>
      <p:sp>
        <p:nvSpPr>
          <p:cNvPr id="4" name="Title 12"/>
          <p:cNvSpPr>
            <a:spLocks noGrp="1"/>
          </p:cNvSpPr>
          <p:nvPr>
            <p:ph type="title"/>
          </p:nvPr>
        </p:nvSpPr>
        <p:spPr/>
        <p:txBody>
          <a:bodyPr/>
          <a:lstStyle/>
          <a:p>
            <a:r>
              <a:rPr lang="en-US" sz="4400" dirty="0" smtClean="0"/>
              <a:t>Impacting Core Performers</a:t>
            </a:r>
            <a:endParaRPr lang="en-US" sz="4400" dirty="0">
              <a:gradFill flip="none" rotWithShape="1">
                <a:gsLst>
                  <a:gs pos="0">
                    <a:schemeClr val="accent2"/>
                  </a:gs>
                  <a:gs pos="100000">
                    <a:schemeClr val="accent2"/>
                  </a:gs>
                </a:gsLst>
                <a:lin ang="5400000" scaled="0"/>
                <a:tileRect/>
              </a:gradFill>
            </a:endParaRPr>
          </a:p>
        </p:txBody>
      </p:sp>
      <p:sp>
        <p:nvSpPr>
          <p:cNvPr id="11" name="Oval 10"/>
          <p:cNvSpPr/>
          <p:nvPr/>
        </p:nvSpPr>
        <p:spPr bwMode="auto">
          <a:xfrm>
            <a:off x="4243640" y="4044475"/>
            <a:ext cx="3124201" cy="3188202"/>
          </a:xfrm>
          <a:prstGeom prst="ellipse">
            <a:avLst/>
          </a:prstGeom>
          <a:gradFill flip="none" rotWithShape="1">
            <a:gsLst>
              <a:gs pos="20000">
                <a:srgbClr val="00BCF2"/>
              </a:gs>
              <a:gs pos="70000">
                <a:srgbClr val="FFFFFF">
                  <a:alpha val="0"/>
                </a:srgbClr>
              </a:gs>
            </a:gsLst>
            <a:path path="circle">
              <a:fillToRect l="50000" t="50000" r="50000" b="50000"/>
            </a:path>
            <a:tileRect/>
          </a:gra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i="1" kern="0" dirty="0" smtClean="0">
                <a:gradFill>
                  <a:gsLst>
                    <a:gs pos="0">
                      <a:srgbClr val="000000"/>
                    </a:gs>
                    <a:gs pos="100000">
                      <a:srgbClr val="000000"/>
                    </a:gs>
                  </a:gsLst>
                  <a:lin ang="5400000" scaled="0"/>
                </a:gradFill>
              </a:rPr>
              <a:t>Feedback</a:t>
            </a:r>
            <a:endParaRPr lang="en-US" sz="1400" i="1" kern="0" dirty="0">
              <a:gradFill>
                <a:gsLst>
                  <a:gs pos="0">
                    <a:srgbClr val="000000"/>
                  </a:gs>
                  <a:gs pos="100000">
                    <a:srgbClr val="000000"/>
                  </a:gs>
                </a:gsLst>
                <a:lin ang="5400000" scaled="0"/>
              </a:gradFill>
            </a:endParaRPr>
          </a:p>
        </p:txBody>
      </p:sp>
      <p:sp>
        <p:nvSpPr>
          <p:cNvPr id="12" name="Oval 11"/>
          <p:cNvSpPr/>
          <p:nvPr/>
        </p:nvSpPr>
        <p:spPr bwMode="auto">
          <a:xfrm>
            <a:off x="4316228" y="593380"/>
            <a:ext cx="3124201" cy="3188202"/>
          </a:xfrm>
          <a:prstGeom prst="ellipse">
            <a:avLst/>
          </a:prstGeom>
          <a:gradFill flip="none" rotWithShape="1">
            <a:gsLst>
              <a:gs pos="20000">
                <a:srgbClr val="00BCF2"/>
              </a:gs>
              <a:gs pos="70000">
                <a:srgbClr val="FFFFFF">
                  <a:alpha val="0"/>
                </a:srgbClr>
              </a:gs>
            </a:gsLst>
            <a:path path="circle">
              <a:fillToRect l="50000" t="50000" r="50000" b="50000"/>
            </a:path>
            <a:tileRect/>
          </a:gra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i="1" kern="0" dirty="0" smtClean="0">
                <a:gradFill>
                  <a:gsLst>
                    <a:gs pos="0">
                      <a:srgbClr val="000000"/>
                    </a:gs>
                    <a:gs pos="100000">
                      <a:srgbClr val="000000"/>
                    </a:gs>
                  </a:gsLst>
                  <a:lin ang="5400000" scaled="0"/>
                </a:gradFill>
              </a:rPr>
              <a:t>Challenge</a:t>
            </a:r>
            <a:endParaRPr lang="en-US" sz="1400" i="1" kern="0" dirty="0">
              <a:gradFill>
                <a:gsLst>
                  <a:gs pos="0">
                    <a:srgbClr val="000000"/>
                  </a:gs>
                  <a:gs pos="100000">
                    <a:srgbClr val="000000"/>
                  </a:gs>
                </a:gsLst>
                <a:lin ang="5400000" scaled="0"/>
              </a:gradFill>
            </a:endParaRPr>
          </a:p>
        </p:txBody>
      </p:sp>
      <p:sp>
        <p:nvSpPr>
          <p:cNvPr id="13" name="Oval 12"/>
          <p:cNvSpPr/>
          <p:nvPr/>
        </p:nvSpPr>
        <p:spPr bwMode="auto">
          <a:xfrm>
            <a:off x="461890" y="4008618"/>
            <a:ext cx="3124201" cy="3188202"/>
          </a:xfrm>
          <a:prstGeom prst="ellipse">
            <a:avLst/>
          </a:prstGeom>
          <a:gradFill flip="none" rotWithShape="1">
            <a:gsLst>
              <a:gs pos="20000">
                <a:srgbClr val="00BCF2"/>
              </a:gs>
              <a:gs pos="70000">
                <a:srgbClr val="FFFFFF">
                  <a:alpha val="0"/>
                </a:srgbClr>
              </a:gs>
            </a:gsLst>
            <a:path path="circle">
              <a:fillToRect l="50000" t="50000" r="50000" b="50000"/>
            </a:path>
            <a:tileRect/>
          </a:gra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i="1" kern="0" dirty="0" smtClean="0">
                <a:gradFill>
                  <a:gsLst>
                    <a:gs pos="0">
                      <a:srgbClr val="000000"/>
                    </a:gs>
                    <a:gs pos="100000">
                      <a:srgbClr val="000000"/>
                    </a:gs>
                  </a:gsLst>
                  <a:lin ang="5400000" scaled="0"/>
                </a:gradFill>
              </a:rPr>
              <a:t>Learning</a:t>
            </a:r>
            <a:endParaRPr lang="en-US" sz="1400" i="1" kern="0" dirty="0">
              <a:gradFill>
                <a:gsLst>
                  <a:gs pos="0">
                    <a:srgbClr val="000000"/>
                  </a:gs>
                  <a:gs pos="100000">
                    <a:srgbClr val="000000"/>
                  </a:gs>
                </a:gsLst>
                <a:lin ang="5400000" scaled="0"/>
              </a:gradFill>
            </a:endParaRPr>
          </a:p>
        </p:txBody>
      </p:sp>
      <p:sp>
        <p:nvSpPr>
          <p:cNvPr id="14" name="Oval 13"/>
          <p:cNvSpPr/>
          <p:nvPr/>
        </p:nvSpPr>
        <p:spPr bwMode="auto">
          <a:xfrm>
            <a:off x="406916" y="601511"/>
            <a:ext cx="3124201" cy="3188202"/>
          </a:xfrm>
          <a:prstGeom prst="ellipse">
            <a:avLst/>
          </a:prstGeom>
          <a:gradFill flip="none" rotWithShape="1">
            <a:gsLst>
              <a:gs pos="20000">
                <a:srgbClr val="00BCF2"/>
              </a:gs>
              <a:gs pos="70000">
                <a:srgbClr val="FFFFFF">
                  <a:alpha val="0"/>
                </a:srgbClr>
              </a:gs>
            </a:gsLst>
            <a:path path="circle">
              <a:fillToRect l="50000" t="50000" r="50000" b="50000"/>
            </a:path>
            <a:tileRect/>
          </a:gra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i="1" kern="0" dirty="0" smtClean="0">
                <a:gradFill>
                  <a:gsLst>
                    <a:gs pos="0">
                      <a:srgbClr val="000000"/>
                    </a:gs>
                    <a:gs pos="100000">
                      <a:srgbClr val="000000"/>
                    </a:gs>
                  </a:gsLst>
                  <a:lin ang="5400000" scaled="0"/>
                </a:gradFill>
              </a:rPr>
              <a:t>Recognition</a:t>
            </a:r>
            <a:endParaRPr lang="en-US" sz="1400" i="1" kern="0" dirty="0">
              <a:gradFill>
                <a:gsLst>
                  <a:gs pos="0">
                    <a:srgbClr val="000000"/>
                  </a:gs>
                  <a:gs pos="100000">
                    <a:srgbClr val="000000"/>
                  </a:gs>
                </a:gsLst>
                <a:lin ang="5400000" scaled="0"/>
              </a:gradFill>
            </a:endParaRPr>
          </a:p>
        </p:txBody>
      </p:sp>
      <p:sp>
        <p:nvSpPr>
          <p:cNvPr id="16" name="Up Arrow 15"/>
          <p:cNvSpPr/>
          <p:nvPr/>
        </p:nvSpPr>
        <p:spPr bwMode="auto">
          <a:xfrm>
            <a:off x="2713532" y="1417986"/>
            <a:ext cx="2367375" cy="1677799"/>
          </a:xfrm>
          <a:prstGeom prst="upArrow">
            <a:avLst/>
          </a:prstGeom>
          <a:solidFill>
            <a:srgbClr val="FFFFFF">
              <a:alpha val="23000"/>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000" kern="0" dirty="0">
              <a:gradFill>
                <a:gsLst>
                  <a:gs pos="0">
                    <a:srgbClr val="000000"/>
                  </a:gs>
                  <a:gs pos="100000">
                    <a:srgbClr val="000000"/>
                  </a:gs>
                </a:gsLst>
                <a:lin ang="5400000" scaled="0"/>
              </a:gradFill>
            </a:endParaRPr>
          </a:p>
        </p:txBody>
      </p:sp>
      <p:grpSp>
        <p:nvGrpSpPr>
          <p:cNvPr id="18" name="Group 17"/>
          <p:cNvGrpSpPr/>
          <p:nvPr/>
        </p:nvGrpSpPr>
        <p:grpSpPr>
          <a:xfrm>
            <a:off x="3313286" y="-1030379"/>
            <a:ext cx="4054591" cy="5898856"/>
            <a:chOff x="5495926" y="-1351013"/>
            <a:chExt cx="4054591" cy="5898856"/>
          </a:xfrm>
          <a:gradFill>
            <a:gsLst>
              <a:gs pos="0">
                <a:srgbClr val="00BCF2">
                  <a:alpha val="45000"/>
                </a:srgbClr>
              </a:gs>
              <a:gs pos="50000">
                <a:srgbClr val="FFFFFF"/>
              </a:gs>
              <a:gs pos="100000">
                <a:srgbClr val="FFFFFF">
                  <a:alpha val="0"/>
                </a:srgbClr>
              </a:gs>
            </a:gsLst>
            <a:lin ang="16200000" scaled="1"/>
          </a:gradFill>
        </p:grpSpPr>
        <p:sp>
          <p:nvSpPr>
            <p:cNvPr id="19" name="Up Arrow 18"/>
            <p:cNvSpPr/>
            <p:nvPr/>
          </p:nvSpPr>
          <p:spPr bwMode="auto">
            <a:xfrm rot="5400000">
              <a:off x="6256537" y="1419857"/>
              <a:ext cx="2367375" cy="3888598"/>
            </a:xfrm>
            <a:prstGeom prst="upArrow">
              <a:avLst/>
            </a:prstGeom>
            <a:solidFill>
              <a:srgbClr val="FFFFFF">
                <a:alpha val="23000"/>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000" kern="0" dirty="0">
                <a:gradFill>
                  <a:gsLst>
                    <a:gs pos="0">
                      <a:srgbClr val="000000"/>
                    </a:gs>
                    <a:gs pos="100000">
                      <a:srgbClr val="000000"/>
                    </a:gs>
                  </a:gsLst>
                  <a:lin ang="5400000" scaled="0"/>
                </a:gradFill>
              </a:endParaRPr>
            </a:p>
          </p:txBody>
        </p:sp>
        <p:sp>
          <p:nvSpPr>
            <p:cNvPr id="20" name="TextBox 19"/>
            <p:cNvSpPr txBox="1"/>
            <p:nvPr/>
          </p:nvSpPr>
          <p:spPr>
            <a:xfrm>
              <a:off x="9550453" y="-1351013"/>
              <a:ext cx="64" cy="276999"/>
            </a:xfrm>
            <a:prstGeom prst="rect">
              <a:avLst/>
            </a:prstGeom>
            <a:noFill/>
          </p:spPr>
          <p:txBody>
            <a:bodyPr wrap="none" lIns="0" tIns="0" rIns="0" bIns="0" rtlCol="0">
              <a:spAutoFit/>
            </a:bodyPr>
            <a:lstStyle/>
            <a:p>
              <a:pPr algn="ctr">
                <a:defRPr/>
              </a:pPr>
              <a:endParaRPr lang="en-US" kern="0" spc="-70" dirty="0" smtClean="0">
                <a:gradFill>
                  <a:gsLst>
                    <a:gs pos="2917">
                      <a:srgbClr val="000000"/>
                    </a:gs>
                    <a:gs pos="30000">
                      <a:srgbClr val="000000"/>
                    </a:gs>
                  </a:gsLst>
                  <a:lin ang="5400000" scaled="0"/>
                </a:gradFill>
              </a:endParaRPr>
            </a:p>
          </p:txBody>
        </p:sp>
      </p:grpSp>
      <p:sp>
        <p:nvSpPr>
          <p:cNvPr id="22" name="Up Arrow 21"/>
          <p:cNvSpPr/>
          <p:nvPr/>
        </p:nvSpPr>
        <p:spPr bwMode="auto">
          <a:xfrm rot="10800000">
            <a:off x="2713529" y="4273508"/>
            <a:ext cx="2367375" cy="2492316"/>
          </a:xfrm>
          <a:prstGeom prst="upArrow">
            <a:avLst/>
          </a:prstGeom>
          <a:solidFill>
            <a:srgbClr val="FFFFFF">
              <a:alpha val="28000"/>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000" kern="0" dirty="0">
              <a:gradFill>
                <a:gsLst>
                  <a:gs pos="0">
                    <a:srgbClr val="000000"/>
                  </a:gs>
                  <a:gs pos="100000">
                    <a:srgbClr val="000000"/>
                  </a:gs>
                </a:gsLst>
                <a:lin ang="5400000" scaled="0"/>
              </a:gradFill>
            </a:endParaRPr>
          </a:p>
        </p:txBody>
      </p:sp>
      <p:grpSp>
        <p:nvGrpSpPr>
          <p:cNvPr id="24" name="Group 23"/>
          <p:cNvGrpSpPr/>
          <p:nvPr/>
        </p:nvGrpSpPr>
        <p:grpSpPr>
          <a:xfrm>
            <a:off x="602608" y="-980896"/>
            <a:ext cx="9423001" cy="5849373"/>
            <a:chOff x="2823350" y="-1301531"/>
            <a:chExt cx="9422997" cy="5849373"/>
          </a:xfrm>
          <a:solidFill>
            <a:srgbClr val="FFFFFF">
              <a:alpha val="23000"/>
            </a:srgbClr>
          </a:solidFill>
        </p:grpSpPr>
        <p:sp>
          <p:nvSpPr>
            <p:cNvPr id="25" name="Up Arrow 24"/>
            <p:cNvSpPr/>
            <p:nvPr/>
          </p:nvSpPr>
          <p:spPr bwMode="auto">
            <a:xfrm rot="16200000">
              <a:off x="2995000" y="2008817"/>
              <a:ext cx="2367375" cy="2710676"/>
            </a:xfrm>
            <a:prstGeom prst="upArrow">
              <a:avLst/>
            </a:prstGeom>
            <a:grp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000" kern="0" dirty="0">
                <a:gradFill>
                  <a:gsLst>
                    <a:gs pos="0">
                      <a:srgbClr val="000000"/>
                    </a:gs>
                    <a:gs pos="100000">
                      <a:srgbClr val="000000"/>
                    </a:gs>
                  </a:gsLst>
                  <a:lin ang="5400000" scaled="0"/>
                </a:gradFill>
              </a:endParaRPr>
            </a:p>
          </p:txBody>
        </p:sp>
        <p:sp>
          <p:nvSpPr>
            <p:cNvPr id="26" name="TextBox 25"/>
            <p:cNvSpPr txBox="1"/>
            <p:nvPr/>
          </p:nvSpPr>
          <p:spPr>
            <a:xfrm>
              <a:off x="12246282" y="-1301531"/>
              <a:ext cx="65" cy="276999"/>
            </a:xfrm>
            <a:prstGeom prst="rect">
              <a:avLst/>
            </a:prstGeom>
            <a:noFill/>
          </p:spPr>
          <p:txBody>
            <a:bodyPr wrap="none" lIns="0" tIns="0" rIns="0" bIns="0" rtlCol="0">
              <a:spAutoFit/>
            </a:bodyPr>
            <a:lstStyle/>
            <a:p>
              <a:pPr algn="ctr">
                <a:defRPr/>
              </a:pPr>
              <a:endParaRPr lang="en-US" kern="0" spc="-70" dirty="0" smtClean="0">
                <a:gradFill>
                  <a:gsLst>
                    <a:gs pos="2917">
                      <a:srgbClr val="000000"/>
                    </a:gs>
                    <a:gs pos="30000">
                      <a:srgbClr val="000000"/>
                    </a:gs>
                  </a:gsLst>
                  <a:lin ang="5400000" scaled="0"/>
                </a:gradFill>
              </a:endParaRPr>
            </a:p>
          </p:txBody>
        </p:sp>
      </p:grpSp>
      <p:grpSp>
        <p:nvGrpSpPr>
          <p:cNvPr id="31" name="Group 30"/>
          <p:cNvGrpSpPr/>
          <p:nvPr/>
        </p:nvGrpSpPr>
        <p:grpSpPr>
          <a:xfrm>
            <a:off x="7122403" y="1770497"/>
            <a:ext cx="3899883" cy="3864966"/>
            <a:chOff x="7122386" y="1771686"/>
            <a:chExt cx="3899883" cy="3864966"/>
          </a:xfrm>
        </p:grpSpPr>
        <p:sp>
          <p:nvSpPr>
            <p:cNvPr id="32" name="Rectangle 31"/>
            <p:cNvSpPr/>
            <p:nvPr/>
          </p:nvSpPr>
          <p:spPr bwMode="auto">
            <a:xfrm>
              <a:off x="9143894" y="3758278"/>
              <a:ext cx="1878374" cy="187837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smtClean="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endParaRPr lang="en-US" sz="1600" b="1" spc="-51" dirty="0">
                <a:gradFill>
                  <a:gsLst>
                    <a:gs pos="0">
                      <a:srgbClr val="FFFFFF"/>
                    </a:gs>
                    <a:gs pos="100000">
                      <a:srgbClr val="FFFFFF"/>
                    </a:gs>
                  </a:gsLst>
                  <a:lin ang="5400000" scaled="0"/>
                </a:gradFill>
                <a:ea typeface="Segoe UI" pitchFamily="34" charset="0"/>
                <a:cs typeface="Segoe UI" pitchFamily="34" charset="0"/>
              </a:endParaRPr>
            </a:p>
            <a:p>
              <a:pPr defTabSz="913947" fontAlgn="base">
                <a:spcBef>
                  <a:spcPct val="0"/>
                </a:spcBef>
                <a:spcAft>
                  <a:spcPct val="0"/>
                </a:spcAft>
              </a:pPr>
              <a:r>
                <a:rPr lang="en-US" sz="2000" b="1" spc="-51" dirty="0" smtClean="0">
                  <a:gradFill>
                    <a:gsLst>
                      <a:gs pos="0">
                        <a:srgbClr val="FFFFFF"/>
                      </a:gs>
                      <a:gs pos="100000">
                        <a:srgbClr val="FFFFFF"/>
                      </a:gs>
                    </a:gsLst>
                    <a:lin ang="5400000" scaled="0"/>
                  </a:gradFill>
                  <a:ea typeface="Segoe UI" pitchFamily="34" charset="0"/>
                  <a:cs typeface="Segoe UI" pitchFamily="34" charset="0"/>
                </a:rPr>
                <a:t>Paradigm Embedded into New Cloud as Coach Technologies</a:t>
              </a:r>
              <a:endParaRPr lang="en-US" sz="2000" b="1" spc="-51"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122386" y="1771686"/>
              <a:ext cx="1878374" cy="386496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400"/>
              <a:r>
                <a:rPr lang="en-US" sz="1400" b="1" dirty="0" smtClean="0">
                  <a:solidFill>
                    <a:srgbClr val="FFFFFF"/>
                  </a:solidFill>
                </a:rPr>
                <a:t>Core Performers are Looking For…</a:t>
              </a:r>
            </a:p>
            <a:p>
              <a:pPr defTabSz="914400"/>
              <a:endParaRPr lang="en-US" sz="1400" dirty="0">
                <a:solidFill>
                  <a:srgbClr val="FFFFFF"/>
                </a:solidFill>
              </a:endParaRPr>
            </a:p>
            <a:p>
              <a:pPr marL="171450" indent="-171450" defTabSz="914400">
                <a:buFont typeface="Wingdings" panose="05000000000000000000" pitchFamily="2" charset="2"/>
                <a:buChar char="§"/>
              </a:pPr>
              <a:r>
                <a:rPr lang="en-US" sz="1400" dirty="0" smtClean="0">
                  <a:solidFill>
                    <a:srgbClr val="FFFFFF"/>
                  </a:solidFill>
                </a:rPr>
                <a:t>Challenge </a:t>
              </a:r>
              <a:r>
                <a:rPr lang="en-US" sz="1200" dirty="0" smtClean="0">
                  <a:solidFill>
                    <a:srgbClr val="FFFFFF"/>
                  </a:solidFill>
                </a:rPr>
                <a:t>– Something that has purpose, is meaningful and desirable</a:t>
              </a:r>
            </a:p>
            <a:p>
              <a:pPr marL="171450" indent="-171450" defTabSz="914400">
                <a:buFont typeface="Wingdings" panose="05000000000000000000" pitchFamily="2" charset="2"/>
                <a:buChar char="§"/>
              </a:pPr>
              <a:r>
                <a:rPr lang="en-US" sz="1400" dirty="0">
                  <a:solidFill>
                    <a:srgbClr val="FFFFFF"/>
                  </a:solidFill>
                </a:rPr>
                <a:t>Feedback – </a:t>
              </a:r>
              <a:r>
                <a:rPr lang="en-US" sz="1200" dirty="0">
                  <a:solidFill>
                    <a:srgbClr val="FFFFFF"/>
                  </a:solidFill>
                </a:rPr>
                <a:t>The need for continuous feedback to identify ways to improve</a:t>
              </a:r>
            </a:p>
            <a:p>
              <a:pPr marL="171450" indent="-171450" defTabSz="914400">
                <a:buFont typeface="Wingdings" panose="05000000000000000000" pitchFamily="2" charset="2"/>
                <a:buChar char="§"/>
              </a:pPr>
              <a:r>
                <a:rPr lang="en-US" sz="1400" dirty="0" smtClean="0">
                  <a:solidFill>
                    <a:srgbClr val="FFFFFF"/>
                  </a:solidFill>
                </a:rPr>
                <a:t>Learning</a:t>
              </a:r>
              <a:r>
                <a:rPr lang="en-US" sz="1200" dirty="0" smtClean="0">
                  <a:solidFill>
                    <a:srgbClr val="FFFFFF"/>
                  </a:solidFill>
                </a:rPr>
                <a:t> </a:t>
              </a:r>
              <a:r>
                <a:rPr lang="en-US" sz="1200" dirty="0">
                  <a:solidFill>
                    <a:srgbClr val="FFFFFF"/>
                  </a:solidFill>
                </a:rPr>
                <a:t>– </a:t>
              </a:r>
              <a:r>
                <a:rPr lang="en-US" sz="1200" dirty="0" smtClean="0">
                  <a:solidFill>
                    <a:srgbClr val="FFFFFF"/>
                  </a:solidFill>
                </a:rPr>
                <a:t>Learning from others and self- directing own roadmap towards Mastery</a:t>
              </a:r>
            </a:p>
            <a:p>
              <a:pPr marL="171450" indent="-171450" defTabSz="914400">
                <a:buFont typeface="Wingdings" panose="05000000000000000000" pitchFamily="2" charset="2"/>
                <a:buChar char="§"/>
              </a:pPr>
              <a:r>
                <a:rPr lang="en-US" sz="1400" dirty="0" smtClean="0">
                  <a:solidFill>
                    <a:srgbClr val="FFFFFF"/>
                  </a:solidFill>
                </a:rPr>
                <a:t>Recognition </a:t>
              </a:r>
              <a:r>
                <a:rPr lang="en-US" sz="1200" dirty="0" smtClean="0">
                  <a:solidFill>
                    <a:srgbClr val="FFFFFF"/>
                  </a:solidFill>
                </a:rPr>
                <a:t>– </a:t>
              </a:r>
              <a:r>
                <a:rPr lang="en-US" sz="1200" dirty="0">
                  <a:solidFill>
                    <a:srgbClr val="FFFFFF"/>
                  </a:solidFill>
                </a:rPr>
                <a:t>Joy that comes from R</a:t>
              </a:r>
              <a:r>
                <a:rPr lang="en-US" sz="1200" dirty="0" smtClean="0">
                  <a:solidFill>
                    <a:srgbClr val="FFFFFF"/>
                  </a:solidFill>
                </a:rPr>
                <a:t>ecognition from Peers</a:t>
              </a:r>
            </a:p>
            <a:p>
              <a:pPr defTabSz="914400"/>
              <a:endParaRPr lang="en-US" sz="1200" dirty="0">
                <a:solidFill>
                  <a:srgbClr val="FFFFFF"/>
                </a:solidFill>
              </a:endParaRPr>
            </a:p>
          </p:txBody>
        </p:sp>
        <p:sp>
          <p:nvSpPr>
            <p:cNvPr id="34" name="Rectangle 33"/>
            <p:cNvSpPr/>
            <p:nvPr/>
          </p:nvSpPr>
          <p:spPr bwMode="auto">
            <a:xfrm>
              <a:off x="9143894" y="1771686"/>
              <a:ext cx="1878375" cy="187837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3947" fontAlgn="base">
                <a:spcBef>
                  <a:spcPct val="0"/>
                </a:spcBef>
                <a:spcAft>
                  <a:spcPct val="0"/>
                </a:spcAft>
              </a:pPr>
              <a:r>
                <a:rPr lang="en-US" sz="2000" b="1" spc="-51" dirty="0" smtClean="0">
                  <a:gradFill>
                    <a:gsLst>
                      <a:gs pos="0">
                        <a:srgbClr val="FFFFFF"/>
                      </a:gs>
                      <a:gs pos="100000">
                        <a:srgbClr val="FFFFFF"/>
                      </a:gs>
                    </a:gsLst>
                    <a:lin ang="5400000" scaled="0"/>
                  </a:gradFill>
                  <a:ea typeface="Segoe UI" pitchFamily="34" charset="0"/>
                  <a:cs typeface="Segoe UI" pitchFamily="34" charset="0"/>
                </a:rPr>
                <a:t>A New Coaching Paradigm</a:t>
              </a:r>
            </a:p>
          </p:txBody>
        </p:sp>
      </p:grpSp>
      <p:sp>
        <p:nvSpPr>
          <p:cNvPr id="37" name="TextBox 36"/>
          <p:cNvSpPr txBox="1"/>
          <p:nvPr/>
        </p:nvSpPr>
        <p:spPr>
          <a:xfrm>
            <a:off x="549816" y="6500920"/>
            <a:ext cx="6632384" cy="215444"/>
          </a:xfrm>
          <a:prstGeom prst="rect">
            <a:avLst/>
          </a:prstGeom>
          <a:noFill/>
        </p:spPr>
        <p:txBody>
          <a:bodyPr wrap="square" lIns="0" tIns="0" rIns="0" bIns="0" rtlCol="0">
            <a:spAutoFit/>
          </a:bodyPr>
          <a:lstStyle/>
          <a:p>
            <a:pPr algn="ctr" defTabSz="1218531"/>
            <a:r>
              <a:rPr lang="en-US" sz="1400" b="1" i="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Based on “The Intrinsic Factors that Drive People”—</a:t>
            </a:r>
            <a:r>
              <a:rPr lang="en-US" sz="14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 </a:t>
            </a:r>
            <a:r>
              <a:rPr lang="en-US" sz="105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Dan Pink, Author of </a:t>
            </a:r>
            <a:r>
              <a:rPr lang="en-US" sz="105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Drive &amp; To Sell is Human.</a:t>
            </a:r>
            <a:endParaRPr lang="en-US" sz="1050" b="1"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sp>
        <p:nvSpPr>
          <p:cNvPr id="38" name="TextBox 37"/>
          <p:cNvSpPr txBox="1"/>
          <p:nvPr/>
        </p:nvSpPr>
        <p:spPr>
          <a:xfrm>
            <a:off x="6769152" y="1412460"/>
            <a:ext cx="4749518" cy="307777"/>
          </a:xfrm>
          <a:prstGeom prst="rect">
            <a:avLst/>
          </a:prstGeom>
          <a:noFill/>
        </p:spPr>
        <p:txBody>
          <a:bodyPr wrap="square" lIns="0" tIns="0" rIns="0" bIns="0" rtlCol="0">
            <a:spAutoFit/>
          </a:bodyPr>
          <a:lstStyle/>
          <a:p>
            <a:pPr defTabSz="1218531"/>
            <a:r>
              <a:rPr lang="en-US" sz="2000" b="1"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Factors that Drive Core Performer Success…</a:t>
            </a:r>
            <a:endParaRPr lang="en-US" sz="2000" b="1"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sp>
        <p:nvSpPr>
          <p:cNvPr id="39" name="Right Arrow 38"/>
          <p:cNvSpPr/>
          <p:nvPr/>
        </p:nvSpPr>
        <p:spPr bwMode="auto">
          <a:xfrm>
            <a:off x="9010492" y="1781656"/>
            <a:ext cx="416951" cy="57133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ight Arrow 39"/>
          <p:cNvSpPr/>
          <p:nvPr/>
        </p:nvSpPr>
        <p:spPr bwMode="auto">
          <a:xfrm rot="5400000">
            <a:off x="10413530" y="3580818"/>
            <a:ext cx="416951" cy="57133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2">
            <a:duotone>
              <a:schemeClr val="accent5">
                <a:shade val="45000"/>
                <a:satMod val="135000"/>
              </a:schemeClr>
              <a:prstClr val="white"/>
            </a:duotone>
          </a:blip>
          <a:stretch>
            <a:fillRect/>
          </a:stretch>
        </p:blipFill>
        <p:spPr>
          <a:xfrm>
            <a:off x="10321729" y="1872344"/>
            <a:ext cx="635621" cy="1633812"/>
          </a:xfrm>
          <a:prstGeom prst="rect">
            <a:avLst/>
          </a:prstGeom>
        </p:spPr>
      </p:pic>
      <p:pic>
        <p:nvPicPr>
          <p:cNvPr id="35" name="Picture 34"/>
          <p:cNvPicPr>
            <a:picLocks noChangeAspect="1"/>
          </p:cNvPicPr>
          <p:nvPr/>
        </p:nvPicPr>
        <p:blipFill>
          <a:blip r:embed="rId2">
            <a:duotone>
              <a:schemeClr val="accent2">
                <a:shade val="45000"/>
                <a:satMod val="135000"/>
              </a:schemeClr>
              <a:prstClr val="white"/>
            </a:duotone>
          </a:blip>
          <a:stretch>
            <a:fillRect/>
          </a:stretch>
        </p:blipFill>
        <p:spPr>
          <a:xfrm>
            <a:off x="3379876" y="2663632"/>
            <a:ext cx="1092290" cy="2807642"/>
          </a:xfrm>
          <a:prstGeom prst="rect">
            <a:avLst/>
          </a:prstGeom>
        </p:spPr>
      </p:pic>
      <p:sp>
        <p:nvSpPr>
          <p:cNvPr id="30" name="TextBox 29"/>
          <p:cNvSpPr txBox="1"/>
          <p:nvPr/>
        </p:nvSpPr>
        <p:spPr>
          <a:xfrm>
            <a:off x="2865527" y="1448672"/>
            <a:ext cx="2063378" cy="769441"/>
          </a:xfrm>
          <a:prstGeom prst="rect">
            <a:avLst/>
          </a:prstGeom>
          <a:noFill/>
        </p:spPr>
        <p:txBody>
          <a:bodyPr wrap="square" lIns="0" tIns="0" rIns="0" bIns="0" rtlCol="0">
            <a:spAutoFit/>
          </a:bodyPr>
          <a:lstStyle/>
          <a:p>
            <a:pPr algn="ctr">
              <a:defRPr/>
            </a:pPr>
            <a:r>
              <a:rPr lang="en-US" kern="0" spc="-70" dirty="0" smtClean="0">
                <a:gradFill>
                  <a:gsLst>
                    <a:gs pos="2917">
                      <a:srgbClr val="000000"/>
                    </a:gs>
                    <a:gs pos="30000">
                      <a:srgbClr val="000000"/>
                    </a:gs>
                  </a:gsLst>
                  <a:lin ang="5400000" scaled="0"/>
                </a:gradFill>
              </a:rPr>
              <a:t>Purpose</a:t>
            </a:r>
          </a:p>
          <a:p>
            <a:pPr algn="ctr">
              <a:defRPr/>
            </a:pPr>
            <a:r>
              <a:rPr lang="en-US" sz="1600" i="1" kern="0" spc="-70" dirty="0" smtClean="0">
                <a:gradFill>
                  <a:gsLst>
                    <a:gs pos="2917">
                      <a:srgbClr val="000000"/>
                    </a:gs>
                    <a:gs pos="30000">
                      <a:srgbClr val="000000"/>
                    </a:gs>
                  </a:gsLst>
                  <a:lin ang="5400000" scaled="0"/>
                </a:gradFill>
              </a:rPr>
              <a:t> (Contribute to </a:t>
            </a:r>
          </a:p>
          <a:p>
            <a:pPr algn="ctr">
              <a:defRPr/>
            </a:pPr>
            <a:r>
              <a:rPr lang="en-US" sz="1600" i="1" kern="0" spc="-70" dirty="0" smtClean="0">
                <a:gradFill>
                  <a:gsLst>
                    <a:gs pos="2917">
                      <a:srgbClr val="000000"/>
                    </a:gs>
                    <a:gs pos="30000">
                      <a:srgbClr val="000000"/>
                    </a:gs>
                  </a:gsLst>
                  <a:lin ang="5400000" scaled="0"/>
                </a:gradFill>
              </a:rPr>
              <a:t>something meaningful)</a:t>
            </a:r>
          </a:p>
        </p:txBody>
      </p:sp>
      <p:sp>
        <p:nvSpPr>
          <p:cNvPr id="36" name="TextBox 35"/>
          <p:cNvSpPr txBox="1"/>
          <p:nvPr/>
        </p:nvSpPr>
        <p:spPr>
          <a:xfrm>
            <a:off x="4943913" y="3315459"/>
            <a:ext cx="2063378" cy="800219"/>
          </a:xfrm>
          <a:prstGeom prst="rect">
            <a:avLst/>
          </a:prstGeom>
          <a:noFill/>
        </p:spPr>
        <p:txBody>
          <a:bodyPr wrap="square" lIns="0" tIns="0" rIns="0" bIns="0" rtlCol="0">
            <a:spAutoFit/>
          </a:bodyPr>
          <a:lstStyle/>
          <a:p>
            <a:pPr algn="ctr">
              <a:defRPr/>
            </a:pPr>
            <a:r>
              <a:rPr lang="en-US" kern="0" spc="-70" dirty="0" smtClean="0">
                <a:gradFill>
                  <a:gsLst>
                    <a:gs pos="2917">
                      <a:srgbClr val="000000"/>
                    </a:gs>
                    <a:gs pos="30000">
                      <a:srgbClr val="000000"/>
                    </a:gs>
                  </a:gsLst>
                  <a:lin ang="5400000" scaled="0"/>
                </a:gradFill>
              </a:rPr>
              <a:t>Autonomy</a:t>
            </a:r>
          </a:p>
          <a:p>
            <a:pPr algn="ctr">
              <a:defRPr/>
            </a:pPr>
            <a:r>
              <a:rPr lang="en-US" i="1" kern="0" spc="-70" dirty="0" smtClean="0">
                <a:gradFill>
                  <a:gsLst>
                    <a:gs pos="2917">
                      <a:srgbClr val="000000"/>
                    </a:gs>
                    <a:gs pos="30000">
                      <a:srgbClr val="000000"/>
                    </a:gs>
                  </a:gsLst>
                  <a:lin ang="5400000" scaled="0"/>
                </a:gradFill>
              </a:rPr>
              <a:t> </a:t>
            </a:r>
            <a:r>
              <a:rPr lang="en-US" sz="1600" i="1" kern="0" spc="-70" dirty="0" smtClean="0">
                <a:gradFill>
                  <a:gsLst>
                    <a:gs pos="2917">
                      <a:srgbClr val="000000"/>
                    </a:gs>
                    <a:gs pos="30000">
                      <a:srgbClr val="000000"/>
                    </a:gs>
                  </a:gsLst>
                  <a:lin ang="5400000" scaled="0"/>
                </a:gradFill>
              </a:rPr>
              <a:t>(Desire to be self-directed)</a:t>
            </a:r>
          </a:p>
        </p:txBody>
      </p:sp>
      <p:sp>
        <p:nvSpPr>
          <p:cNvPr id="41" name="TextBox 40"/>
          <p:cNvSpPr txBox="1"/>
          <p:nvPr/>
        </p:nvSpPr>
        <p:spPr>
          <a:xfrm>
            <a:off x="2807109" y="5582383"/>
            <a:ext cx="2063378" cy="800219"/>
          </a:xfrm>
          <a:prstGeom prst="rect">
            <a:avLst/>
          </a:prstGeom>
          <a:noFill/>
        </p:spPr>
        <p:txBody>
          <a:bodyPr wrap="square" lIns="0" tIns="0" rIns="0" bIns="0" rtlCol="0">
            <a:spAutoFit/>
          </a:bodyPr>
          <a:lstStyle/>
          <a:p>
            <a:pPr algn="ctr">
              <a:defRPr/>
            </a:pPr>
            <a:r>
              <a:rPr lang="en-US" kern="0" spc="-70" dirty="0" smtClean="0">
                <a:gradFill>
                  <a:gsLst>
                    <a:gs pos="2917">
                      <a:srgbClr val="000000"/>
                    </a:gs>
                    <a:gs pos="30000">
                      <a:srgbClr val="000000"/>
                    </a:gs>
                  </a:gsLst>
                  <a:lin ang="5400000" scaled="0"/>
                </a:gradFill>
              </a:rPr>
              <a:t>Mastery</a:t>
            </a:r>
          </a:p>
          <a:p>
            <a:pPr algn="ctr">
              <a:defRPr/>
            </a:pPr>
            <a:r>
              <a:rPr lang="en-US" i="1" kern="0" spc="-70" dirty="0" smtClean="0">
                <a:gradFill>
                  <a:gsLst>
                    <a:gs pos="2917">
                      <a:srgbClr val="000000"/>
                    </a:gs>
                    <a:gs pos="30000">
                      <a:srgbClr val="000000"/>
                    </a:gs>
                  </a:gsLst>
                  <a:lin ang="5400000" scaled="0"/>
                </a:gradFill>
              </a:rPr>
              <a:t> </a:t>
            </a:r>
            <a:r>
              <a:rPr lang="en-US" sz="1600" i="1" kern="0" spc="-70" dirty="0" smtClean="0">
                <a:gradFill>
                  <a:gsLst>
                    <a:gs pos="2917">
                      <a:srgbClr val="000000"/>
                    </a:gs>
                    <a:gs pos="30000">
                      <a:srgbClr val="000000"/>
                    </a:gs>
                  </a:gsLst>
                  <a:lin ang="5400000" scaled="0"/>
                </a:gradFill>
              </a:rPr>
              <a:t>(Joy that comes from getting better)</a:t>
            </a:r>
          </a:p>
        </p:txBody>
      </p:sp>
      <p:sp>
        <p:nvSpPr>
          <p:cNvPr id="42" name="TextBox 41"/>
          <p:cNvSpPr txBox="1"/>
          <p:nvPr/>
        </p:nvSpPr>
        <p:spPr>
          <a:xfrm>
            <a:off x="549816" y="3248400"/>
            <a:ext cx="2063378" cy="800219"/>
          </a:xfrm>
          <a:prstGeom prst="rect">
            <a:avLst/>
          </a:prstGeom>
          <a:noFill/>
        </p:spPr>
        <p:txBody>
          <a:bodyPr wrap="square" lIns="0" tIns="0" rIns="0" bIns="0" rtlCol="0">
            <a:spAutoFit/>
          </a:bodyPr>
          <a:lstStyle/>
          <a:p>
            <a:pPr algn="ctr">
              <a:defRPr/>
            </a:pPr>
            <a:r>
              <a:rPr lang="en-US" kern="0" spc="-70" dirty="0" smtClean="0">
                <a:gradFill>
                  <a:gsLst>
                    <a:gs pos="2917">
                      <a:srgbClr val="000000"/>
                    </a:gs>
                    <a:gs pos="30000">
                      <a:srgbClr val="000000"/>
                    </a:gs>
                  </a:gsLst>
                  <a:lin ang="5400000" scaled="0"/>
                </a:gradFill>
              </a:rPr>
              <a:t>Motivation</a:t>
            </a:r>
          </a:p>
          <a:p>
            <a:pPr algn="ctr">
              <a:defRPr/>
            </a:pPr>
            <a:r>
              <a:rPr lang="en-US" i="1" kern="0" spc="-70" dirty="0" smtClean="0">
                <a:gradFill>
                  <a:gsLst>
                    <a:gs pos="2917">
                      <a:srgbClr val="000000"/>
                    </a:gs>
                    <a:gs pos="30000">
                      <a:srgbClr val="000000"/>
                    </a:gs>
                  </a:gsLst>
                  <a:lin ang="5400000" scaled="0"/>
                </a:gradFill>
              </a:rPr>
              <a:t> </a:t>
            </a:r>
            <a:r>
              <a:rPr lang="en-US" sz="1600" i="1" kern="0" spc="-70" dirty="0" smtClean="0">
                <a:gradFill>
                  <a:gsLst>
                    <a:gs pos="2917">
                      <a:srgbClr val="000000"/>
                    </a:gs>
                    <a:gs pos="30000">
                      <a:srgbClr val="000000"/>
                    </a:gs>
                  </a:gsLst>
                  <a:lin ang="5400000" scaled="0"/>
                </a:gradFill>
              </a:rPr>
              <a:t>(From the Power of Recognition)</a:t>
            </a:r>
          </a:p>
        </p:txBody>
      </p:sp>
    </p:spTree>
    <p:extLst>
      <p:ext uri="{BB962C8B-B14F-4D97-AF65-F5344CB8AC3E}">
        <p14:creationId xmlns:p14="http://schemas.microsoft.com/office/powerpoint/2010/main" val="19680870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2.xml><?xml version="1.0" encoding="utf-8"?>
<a:theme xmlns:a="http://schemas.openxmlformats.org/drawingml/2006/main" name="2_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3_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4.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28D836740448408CD18E122FEB6443" ma:contentTypeVersion="0" ma:contentTypeDescription="Create a new document." ma:contentTypeScope="" ma:versionID="e55f5c2667670c6a7c7c67f30afca001">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3E4FDCE-DB95-4D5E-9B11-A0A23CF9BE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WWAP Metro Template Silver 16x9</Template>
  <TotalTime>14036</TotalTime>
  <Words>1288</Words>
  <Application>Microsoft Office PowerPoint</Application>
  <PresentationFormat>Custom</PresentationFormat>
  <Paragraphs>310</Paragraphs>
  <Slides>16</Slides>
  <Notes>3</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16</vt:i4>
      </vt:variant>
    </vt:vector>
  </HeadingPairs>
  <TitlesOfParts>
    <vt:vector size="26" baseType="lpstr">
      <vt:lpstr>Arial</vt:lpstr>
      <vt:lpstr>Segoe</vt:lpstr>
      <vt:lpstr>Segoe UI</vt:lpstr>
      <vt:lpstr>Segoe UI Light</vt:lpstr>
      <vt:lpstr>Wingdings</vt:lpstr>
      <vt:lpstr>1_Metro Template Colored Titles Segoe UI 16x9</vt:lpstr>
      <vt:lpstr>2_Metro Template Colored Titles Segoe UI 16x9</vt:lpstr>
      <vt:lpstr>3_Metro Template Colored Titles Segoe UI 16x9</vt:lpstr>
      <vt:lpstr>Metro Template Light 16x9</vt:lpstr>
      <vt:lpstr>1_Metro Template Light 16x9</vt:lpstr>
      <vt:lpstr>Cloud as Coach “How Cloud Technology Can Reverse the Widening Talent Gap” </vt:lpstr>
      <vt:lpstr>What We Want to Share With You</vt:lpstr>
      <vt:lpstr>You Face Many Challenges Daily</vt:lpstr>
      <vt:lpstr>You Face Many Challenges Daily</vt:lpstr>
      <vt:lpstr>The Widening Talent Gap</vt:lpstr>
      <vt:lpstr>Poll</vt:lpstr>
      <vt:lpstr>Impact of Closing the Talent Gap</vt:lpstr>
      <vt:lpstr>The Pain Chain</vt:lpstr>
      <vt:lpstr>Impacting Core Performers</vt:lpstr>
      <vt:lpstr>Poll</vt:lpstr>
      <vt:lpstr>Cloud as Coach</vt:lpstr>
      <vt:lpstr>Microsoft Cloud as Coach Solution</vt:lpstr>
      <vt:lpstr>Profiles of Excellence</vt:lpstr>
      <vt:lpstr>Lessons Learnt</vt:lpstr>
      <vt:lpstr>Your Questions</vt:lpstr>
      <vt:lpstr>Cloud as Coach “How Cloud Technology Can Reverse the Widening Talent Gap” </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PPS Hiring Guide</dc:title>
  <dc:subject>&lt;Event Name Here&gt;</dc:subject>
  <dc:creator>Jean Kiser (Amica Technology Solutions LLC)</dc:creator>
  <cp:keywords>&lt;Any Related Keywords&gt;</cp:keywords>
  <cp:lastModifiedBy>Alan Dowzall</cp:lastModifiedBy>
  <cp:revision>523</cp:revision>
  <dcterms:created xsi:type="dcterms:W3CDTF">2011-12-13T01:54:03Z</dcterms:created>
  <dcterms:modified xsi:type="dcterms:W3CDTF">2014-06-24T12:21:00Z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0x0101006428D836740448408CD18E122FEB6443</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